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329" r:id="rId2"/>
    <p:sldId id="2633" r:id="rId3"/>
    <p:sldId id="2660" r:id="rId4"/>
    <p:sldId id="2636" r:id="rId5"/>
    <p:sldId id="2602" r:id="rId6"/>
    <p:sldId id="2659" r:id="rId7"/>
    <p:sldId id="3935" r:id="rId8"/>
    <p:sldId id="2634" r:id="rId9"/>
    <p:sldId id="3940" r:id="rId10"/>
    <p:sldId id="2585" r:id="rId11"/>
    <p:sldId id="3941" r:id="rId12"/>
    <p:sldId id="2641" r:id="rId13"/>
    <p:sldId id="2638" r:id="rId14"/>
    <p:sldId id="3942" r:id="rId15"/>
    <p:sldId id="2593" r:id="rId16"/>
    <p:sldId id="2577" r:id="rId17"/>
    <p:sldId id="3051" r:id="rId18"/>
    <p:sldId id="3937" r:id="rId19"/>
    <p:sldId id="2591" r:id="rId20"/>
    <p:sldId id="2569" r:id="rId21"/>
    <p:sldId id="2635" r:id="rId22"/>
    <p:sldId id="3943" r:id="rId23"/>
    <p:sldId id="3944" r:id="rId24"/>
    <p:sldId id="3945" r:id="rId25"/>
  </p:sldIdLst>
  <p:sldSz cx="24385588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F1"/>
    <a:srgbClr val="FCFCFC"/>
    <a:srgbClr val="F9FBFE"/>
    <a:srgbClr val="4B4E51"/>
    <a:srgbClr val="333E44"/>
    <a:srgbClr val="0069E5"/>
    <a:srgbClr val="111217"/>
    <a:srgbClr val="FBC71A"/>
    <a:srgbClr val="FFFFFF"/>
    <a:srgbClr val="64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 autoAdjust="0"/>
    <p:restoredTop sz="97161" autoAdjust="0"/>
  </p:normalViewPr>
  <p:slideViewPr>
    <p:cSldViewPr>
      <p:cViewPr>
        <p:scale>
          <a:sx n="40" d="100"/>
          <a:sy n="40" d="100"/>
        </p:scale>
        <p:origin x="-1674" y="-9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36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99" d="100"/>
          <a:sy n="99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3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7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3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3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4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9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0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96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0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0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3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2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7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6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7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8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0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1679627" y="0"/>
            <a:ext cx="22705961" cy="1371758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3882" y="10675218"/>
            <a:ext cx="7128792" cy="50476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3600" b="0" i="0" spc="600" baseline="0">
                <a:solidFill>
                  <a:schemeClr val="tx2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Presentation template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3839865" y="8514978"/>
            <a:ext cx="9793088" cy="1726013"/>
          </a:xfrm>
          <a:prstGeom prst="rect">
            <a:avLst/>
          </a:prstGeom>
        </p:spPr>
        <p:txBody>
          <a:bodyPr/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14000" b="0" i="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sz="14000" b="0" i="0" dirty="0">
                <a:latin typeface="Roboto" charset="0"/>
                <a:ea typeface="Roboto" charset="0"/>
                <a:cs typeface="Roboto" charset="0"/>
              </a:rPr>
              <a:t>Name</a:t>
            </a:r>
            <a:endParaRPr lang="ru-RU" sz="14000" b="0" i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1"/>
          <p:cNvSpPr>
            <a:spLocks noGrp="1"/>
          </p:cNvSpPr>
          <p:nvPr>
            <p:ph type="pic" sz="quarter" idx="32"/>
          </p:nvPr>
        </p:nvSpPr>
        <p:spPr>
          <a:xfrm>
            <a:off x="2116104" y="4410522"/>
            <a:ext cx="10092595" cy="927767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4576481"/>
            <a:ext cx="8924561" cy="753889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13704962" y="4576481"/>
            <a:ext cx="8924561" cy="753889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3B51F8F-F492-6449-9FAC-018DE2C81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4D13700-595F-264E-A402-6A1C492A1779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3978475"/>
            <a:ext cx="8924561" cy="8136904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Рисунок 21"/>
          <p:cNvSpPr>
            <a:spLocks noGrp="1"/>
          </p:cNvSpPr>
          <p:nvPr>
            <p:ph type="pic" sz="quarter" idx="37"/>
          </p:nvPr>
        </p:nvSpPr>
        <p:spPr>
          <a:xfrm>
            <a:off x="18293690" y="4410523"/>
            <a:ext cx="6068927" cy="927767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3115473" y="6602358"/>
            <a:ext cx="4191973" cy="213311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13115473" y="10333397"/>
            <a:ext cx="4191973" cy="213311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3E5CF9D-94CD-264C-A198-0D44B6997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D4C87A8-D177-E149-A931-FACB3CAD2C7F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1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4122491"/>
            <a:ext cx="8924561" cy="7992888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Рисунок 21"/>
          <p:cNvSpPr>
            <a:spLocks noGrp="1"/>
          </p:cNvSpPr>
          <p:nvPr>
            <p:ph type="pic" sz="quarter" idx="37"/>
          </p:nvPr>
        </p:nvSpPr>
        <p:spPr>
          <a:xfrm>
            <a:off x="18293690" y="4410523"/>
            <a:ext cx="6068927" cy="927767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3115473" y="1458194"/>
            <a:ext cx="4191973" cy="6480720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7977688-07B8-9C4C-8A1C-54057797F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98265A5-19CC-E741-81B9-934547F17E14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2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/>
          <p:cNvSpPr>
            <a:spLocks noGrp="1"/>
          </p:cNvSpPr>
          <p:nvPr>
            <p:ph type="pic" sz="quarter" idx="34"/>
          </p:nvPr>
        </p:nvSpPr>
        <p:spPr>
          <a:xfrm>
            <a:off x="6079684" y="4410522"/>
            <a:ext cx="6092739" cy="9307065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2164474" y="9145058"/>
            <a:ext cx="12221114" cy="457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632954" y="4410522"/>
            <a:ext cx="8636528" cy="3528392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7052054" y="5297245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3632954" y="9869773"/>
            <a:ext cx="8636528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982174" y="5141873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81687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2236973" y="9118364"/>
            <a:ext cx="6103745" cy="459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8332011" y="9118366"/>
            <a:ext cx="6057812" cy="4599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9118365"/>
            <a:ext cx="6069408" cy="459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3834458"/>
            <a:ext cx="20157809" cy="4248472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938717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3159095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19269284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628295B-ADEA-3B41-BF15-DAAB52D10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AEAB3C7-0D27-3148-83A1-F3B61742616D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060701" y="9118365"/>
            <a:ext cx="6184979" cy="459922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7048906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208785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6060701" y="9118363"/>
            <a:ext cx="6184979" cy="4599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236973" y="9118364"/>
            <a:ext cx="6103745" cy="459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8332011" y="4518488"/>
            <a:ext cx="6057812" cy="919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9118365"/>
            <a:ext cx="6069408" cy="459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3834458"/>
            <a:ext cx="9123207" cy="4545840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938717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7048906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3159095" y="9856426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19269284" y="5283892"/>
            <a:ext cx="4191973" cy="769563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232620" y="4518488"/>
            <a:ext cx="6103745" cy="459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3146730" y="5283893"/>
            <a:ext cx="4191973" cy="3123098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45D17C26-CD07-1945-92E4-0E9501D23E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9E925BA-335C-7348-9973-F5C618B711DC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5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4576481"/>
            <a:ext cx="8924561" cy="753889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Рисунок 21"/>
          <p:cNvSpPr>
            <a:spLocks noGrp="1"/>
          </p:cNvSpPr>
          <p:nvPr>
            <p:ph type="pic" sz="quarter" idx="37"/>
          </p:nvPr>
        </p:nvSpPr>
        <p:spPr>
          <a:xfrm>
            <a:off x="12048778" y="4576481"/>
            <a:ext cx="12313839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9C815C2-FFD2-0A4D-B8A0-E71E7CB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E9C8089-FD81-9B4F-A65C-63FE8C4EC9E4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1"/>
          <p:cNvSpPr>
            <a:spLocks noGrp="1"/>
          </p:cNvSpPr>
          <p:nvPr>
            <p:ph type="pic" sz="quarter" idx="37"/>
          </p:nvPr>
        </p:nvSpPr>
        <p:spPr>
          <a:xfrm>
            <a:off x="1" y="4576481"/>
            <a:ext cx="6000106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5" name="Рисунок 21"/>
          <p:cNvSpPr>
            <a:spLocks noGrp="1"/>
          </p:cNvSpPr>
          <p:nvPr>
            <p:ph type="pic" sz="quarter" idx="38"/>
          </p:nvPr>
        </p:nvSpPr>
        <p:spPr>
          <a:xfrm>
            <a:off x="6000107" y="4576481"/>
            <a:ext cx="6336703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488938" y="4576481"/>
            <a:ext cx="8712968" cy="753889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FFEE402-B9B8-3C4F-B573-26DD8B502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10EA7FD-E244-6A47-83F1-0617939603E8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5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1"/>
          <p:cNvSpPr>
            <a:spLocks noGrp="1"/>
          </p:cNvSpPr>
          <p:nvPr>
            <p:ph type="pic" sz="quarter" idx="37"/>
          </p:nvPr>
        </p:nvSpPr>
        <p:spPr>
          <a:xfrm>
            <a:off x="2116105" y="4576481"/>
            <a:ext cx="5544989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119786" y="5634658"/>
            <a:ext cx="19082120" cy="6480720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8"/>
          </p:nvPr>
        </p:nvSpPr>
        <p:spPr>
          <a:xfrm>
            <a:off x="7675864" y="4576481"/>
            <a:ext cx="5563355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Рисунок 21"/>
          <p:cNvSpPr>
            <a:spLocks noGrp="1"/>
          </p:cNvSpPr>
          <p:nvPr>
            <p:ph type="pic" sz="quarter" idx="40"/>
          </p:nvPr>
        </p:nvSpPr>
        <p:spPr>
          <a:xfrm>
            <a:off x="18820939" y="4576481"/>
            <a:ext cx="5526627" cy="911171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C81BA1E-7B26-7840-9EF7-83336713E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80ABCB-3B95-444F-84D2-78DFECA75470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0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>
            <a:off x="7328309" y="4613761"/>
            <a:ext cx="5223476" cy="42612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21"/>
          <p:cNvSpPr>
            <a:spLocks noGrp="1"/>
          </p:cNvSpPr>
          <p:nvPr>
            <p:ph type="pic" sz="quarter" idx="35"/>
          </p:nvPr>
        </p:nvSpPr>
        <p:spPr>
          <a:xfrm>
            <a:off x="12542386" y="4613761"/>
            <a:ext cx="5135200" cy="42612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36"/>
          </p:nvPr>
        </p:nvSpPr>
        <p:spPr>
          <a:xfrm>
            <a:off x="17670640" y="4613761"/>
            <a:ext cx="5179338" cy="42612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0" name="Рисунок 21"/>
          <p:cNvSpPr>
            <a:spLocks noGrp="1"/>
          </p:cNvSpPr>
          <p:nvPr>
            <p:ph type="pic" sz="quarter" idx="37"/>
          </p:nvPr>
        </p:nvSpPr>
        <p:spPr>
          <a:xfrm>
            <a:off x="2114232" y="4613761"/>
            <a:ext cx="5223476" cy="42612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43" y="9483161"/>
            <a:ext cx="4190545" cy="212816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2806391" y="9483161"/>
            <a:ext cx="4190545" cy="212816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7627767" y="9483161"/>
            <a:ext cx="4190545" cy="212816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17985016" y="9483161"/>
            <a:ext cx="4190545" cy="212816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A0BA6C90-2AE4-244C-959F-23B3EF63D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75F3BCA-6352-1047-A349-4EEBB339BFF9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3834458"/>
            <a:ext cx="20157809" cy="8280920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46E2864-4EB0-F44C-84E2-4D409B77E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5F3FDC7-6BDC-B947-A5FE-24BBDF06E253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4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7945982" y="4666106"/>
            <a:ext cx="3814765" cy="311584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7945982" y="9126590"/>
            <a:ext cx="3814765" cy="311584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47" hasCustomPrompt="1"/>
          </p:nvPr>
        </p:nvSpPr>
        <p:spPr>
          <a:xfrm>
            <a:off x="18747181" y="4986586"/>
            <a:ext cx="3814765" cy="311584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49" hasCustomPrompt="1"/>
          </p:nvPr>
        </p:nvSpPr>
        <p:spPr>
          <a:xfrm>
            <a:off x="18747181" y="9261667"/>
            <a:ext cx="3814765" cy="3115841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06C4B5D-4619-864E-8531-0858D13C1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EC54C2F-4D44-334A-9975-AA174670BE0A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21">
            <a:extLst>
              <a:ext uri="{FF2B5EF4-FFF2-40B4-BE49-F238E27FC236}">
                <a16:creationId xmlns="" xmlns:a16="http://schemas.microsoft.com/office/drawing/2014/main" id="{E5BB6F40-8487-3442-8783-C2EA7A4111A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114232" y="4613761"/>
            <a:ext cx="4911387" cy="451283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21">
            <a:extLst>
              <a:ext uri="{FF2B5EF4-FFF2-40B4-BE49-F238E27FC236}">
                <a16:creationId xmlns="" xmlns:a16="http://schemas.microsoft.com/office/drawing/2014/main" id="{07321379-EEA4-2E4E-BD78-84DBE7E19ED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14232" y="9126590"/>
            <a:ext cx="4911387" cy="459099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AE1C47D9-CD94-2549-B905-C1D1C086E5A2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2984882" y="4613761"/>
            <a:ext cx="4911387" cy="451283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3" name="Рисунок 21">
            <a:extLst>
              <a:ext uri="{FF2B5EF4-FFF2-40B4-BE49-F238E27FC236}">
                <a16:creationId xmlns="" xmlns:a16="http://schemas.microsoft.com/office/drawing/2014/main" id="{70A316D7-001F-9249-AC0A-045D90EC8599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984882" y="9126590"/>
            <a:ext cx="4911387" cy="459099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3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143" y="513060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2806391" y="513060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7627767" y="513060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17985016" y="513060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2449143" y="1123177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6391" y="1123177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7" hasCustomPrompt="1"/>
          </p:nvPr>
        </p:nvSpPr>
        <p:spPr>
          <a:xfrm>
            <a:off x="7627767" y="1123177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48" hasCustomPrompt="1"/>
          </p:nvPr>
        </p:nvSpPr>
        <p:spPr>
          <a:xfrm>
            <a:off x="17985016" y="11231772"/>
            <a:ext cx="4190545" cy="1598919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31" name="Рисунок 21">
            <a:extLst>
              <a:ext uri="{FF2B5EF4-FFF2-40B4-BE49-F238E27FC236}">
                <a16:creationId xmlns="" xmlns:a16="http://schemas.microsoft.com/office/drawing/2014/main" id="{2B14CA52-82DF-B841-881C-B7DA04792B1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28309" y="7146826"/>
            <a:ext cx="5223476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2" name="Рисунок 21">
            <a:extLst>
              <a:ext uri="{FF2B5EF4-FFF2-40B4-BE49-F238E27FC236}">
                <a16:creationId xmlns="" xmlns:a16="http://schemas.microsoft.com/office/drawing/2014/main" id="{23E9E9CE-DE08-5646-B1DA-9A9E4E7A270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542386" y="7146826"/>
            <a:ext cx="5135200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3" name="Рисунок 21">
            <a:extLst>
              <a:ext uri="{FF2B5EF4-FFF2-40B4-BE49-F238E27FC236}">
                <a16:creationId xmlns="" xmlns:a16="http://schemas.microsoft.com/office/drawing/2014/main" id="{8BA97521-4C7E-4847-BE21-CE938F84CF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7670640" y="7146826"/>
            <a:ext cx="5179338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4" name="Рисунок 21">
            <a:extLst>
              <a:ext uri="{FF2B5EF4-FFF2-40B4-BE49-F238E27FC236}">
                <a16:creationId xmlns="" xmlns:a16="http://schemas.microsoft.com/office/drawing/2014/main" id="{43CD3B86-D01C-4E42-B39A-1CD707DFC6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114232" y="7146826"/>
            <a:ext cx="5223476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5" name="Рисунок 21">
            <a:extLst>
              <a:ext uri="{FF2B5EF4-FFF2-40B4-BE49-F238E27FC236}">
                <a16:creationId xmlns="" xmlns:a16="http://schemas.microsoft.com/office/drawing/2014/main" id="{32FCF177-B664-284B-843E-6B43FB3B147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18910" y="1026146"/>
            <a:ext cx="5223476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6" name="Рисунок 21">
            <a:extLst>
              <a:ext uri="{FF2B5EF4-FFF2-40B4-BE49-F238E27FC236}">
                <a16:creationId xmlns="" xmlns:a16="http://schemas.microsoft.com/office/drawing/2014/main" id="{37841CBC-D555-1642-A90F-1955CBF9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532987" y="1026146"/>
            <a:ext cx="5135200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7" name="Рисунок 21">
            <a:extLst>
              <a:ext uri="{FF2B5EF4-FFF2-40B4-BE49-F238E27FC236}">
                <a16:creationId xmlns="" xmlns:a16="http://schemas.microsoft.com/office/drawing/2014/main" id="{C4CAD19E-F952-0741-A971-1728A4A35D8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661241" y="1026146"/>
            <a:ext cx="5179338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8" name="Рисунок 21">
            <a:extLst>
              <a:ext uri="{FF2B5EF4-FFF2-40B4-BE49-F238E27FC236}">
                <a16:creationId xmlns="" xmlns:a16="http://schemas.microsoft.com/office/drawing/2014/main" id="{9FBAF411-43E3-254F-AA83-4EBBDB76ADC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104833" y="1026146"/>
            <a:ext cx="5223476" cy="36724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90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1"/>
          <p:cNvSpPr>
            <a:spLocks noGrp="1"/>
          </p:cNvSpPr>
          <p:nvPr>
            <p:ph type="pic" sz="quarter" idx="30"/>
          </p:nvPr>
        </p:nvSpPr>
        <p:spPr>
          <a:xfrm>
            <a:off x="6120043" y="9145060"/>
            <a:ext cx="6144662" cy="457252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21"/>
          <p:cNvSpPr>
            <a:spLocks noGrp="1"/>
          </p:cNvSpPr>
          <p:nvPr>
            <p:ph type="pic" sz="quarter" idx="31"/>
          </p:nvPr>
        </p:nvSpPr>
        <p:spPr>
          <a:xfrm>
            <a:off x="12249745" y="9145060"/>
            <a:ext cx="6040816" cy="455117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Рисунок 21"/>
          <p:cNvSpPr>
            <a:spLocks noGrp="1"/>
          </p:cNvSpPr>
          <p:nvPr>
            <p:ph type="pic" sz="quarter" idx="32"/>
          </p:nvPr>
        </p:nvSpPr>
        <p:spPr>
          <a:xfrm>
            <a:off x="18275602" y="9145060"/>
            <a:ext cx="6092739" cy="455117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Рисунок 21"/>
          <p:cNvSpPr>
            <a:spLocks noGrp="1"/>
          </p:cNvSpPr>
          <p:nvPr>
            <p:ph type="pic" sz="quarter" idx="33"/>
          </p:nvPr>
        </p:nvSpPr>
        <p:spPr>
          <a:xfrm>
            <a:off x="-9659" y="9145060"/>
            <a:ext cx="6144662" cy="457252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36"/>
          </p:nvPr>
        </p:nvSpPr>
        <p:spPr>
          <a:xfrm>
            <a:off x="18290937" y="4561855"/>
            <a:ext cx="6092739" cy="457252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8CE3484-4DF2-7D44-8F15-024680D0C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759DC4-E779-A840-9CA0-9A7E03005C9B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1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1"/>
          <p:cNvSpPr>
            <a:spLocks noGrp="1"/>
          </p:cNvSpPr>
          <p:nvPr>
            <p:ph type="pic" sz="quarter" idx="30"/>
          </p:nvPr>
        </p:nvSpPr>
        <p:spPr>
          <a:xfrm>
            <a:off x="6120043" y="4583205"/>
            <a:ext cx="6144662" cy="912369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21"/>
          <p:cNvSpPr>
            <a:spLocks noGrp="1"/>
          </p:cNvSpPr>
          <p:nvPr>
            <p:ph type="pic" sz="quarter" idx="36"/>
          </p:nvPr>
        </p:nvSpPr>
        <p:spPr>
          <a:xfrm>
            <a:off x="18290937" y="4561854"/>
            <a:ext cx="6092739" cy="913437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0" name="Рисунок 21"/>
          <p:cNvSpPr>
            <a:spLocks noGrp="1"/>
          </p:cNvSpPr>
          <p:nvPr>
            <p:ph type="pic" sz="quarter" idx="37"/>
          </p:nvPr>
        </p:nvSpPr>
        <p:spPr>
          <a:xfrm>
            <a:off x="5676" y="4583205"/>
            <a:ext cx="6144662" cy="913438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39"/>
          </p:nvPr>
        </p:nvSpPr>
        <p:spPr>
          <a:xfrm>
            <a:off x="12249745" y="4583205"/>
            <a:ext cx="6040816" cy="913437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972417" y="1962250"/>
            <a:ext cx="4190545" cy="2016224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7033644" y="1962250"/>
            <a:ext cx="4190545" cy="2016224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19309823" y="1962250"/>
            <a:ext cx="4190545" cy="2016224"/>
          </a:xfrm>
          <a:prstGeom prst="rect">
            <a:avLst/>
          </a:prstGeom>
        </p:spPr>
        <p:txBody>
          <a:bodyPr/>
          <a:lstStyle>
            <a:lvl1pPr marL="0" marR="0" indent="0" algn="ctr" defTabSz="243852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marR="0" lvl="0" indent="0" algn="ctr" defTabSz="243852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 text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3086238" y="1962250"/>
            <a:ext cx="4190545" cy="2016224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2280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4576481"/>
            <a:ext cx="8924561" cy="753889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Рисунок 21"/>
          <p:cNvSpPr>
            <a:spLocks noGrp="1"/>
          </p:cNvSpPr>
          <p:nvPr>
            <p:ph type="pic" sz="quarter" idx="36"/>
          </p:nvPr>
        </p:nvSpPr>
        <p:spPr>
          <a:xfrm>
            <a:off x="18290937" y="4561854"/>
            <a:ext cx="6092739" cy="913437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3" name="Рисунок 21"/>
          <p:cNvSpPr>
            <a:spLocks noGrp="1"/>
          </p:cNvSpPr>
          <p:nvPr>
            <p:ph type="pic" sz="quarter" idx="39"/>
          </p:nvPr>
        </p:nvSpPr>
        <p:spPr>
          <a:xfrm>
            <a:off x="12249745" y="4583205"/>
            <a:ext cx="6040816" cy="913437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19309823" y="1962250"/>
            <a:ext cx="4190545" cy="2016224"/>
          </a:xfrm>
          <a:prstGeom prst="rect">
            <a:avLst/>
          </a:prstGeom>
        </p:spPr>
        <p:txBody>
          <a:bodyPr/>
          <a:lstStyle>
            <a:lvl1pPr marL="0" marR="0" indent="0" algn="ctr" defTabSz="243852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marR="0" lvl="0" indent="0" algn="ctr" defTabSz="243852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Example text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3086238" y="1962250"/>
            <a:ext cx="4190545" cy="2016224"/>
          </a:xfrm>
          <a:prstGeom prst="rect">
            <a:avLst/>
          </a:prstGeom>
        </p:spPr>
        <p:txBody>
          <a:bodyPr/>
          <a:lstStyle>
            <a:lvl1pPr algn="ctr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D6042FF-8AF2-9240-A692-35AECBA16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D878B6A-794A-B640-BB23-CD57342EDFB3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Mai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B4619D13-9E2C-C848-AA31-A07FFF95009D}"/>
              </a:ext>
            </a:extLst>
          </p:cNvPr>
          <p:cNvSpPr/>
          <p:nvPr userDrawn="1"/>
        </p:nvSpPr>
        <p:spPr>
          <a:xfrm>
            <a:off x="0" y="0"/>
            <a:ext cx="24385588" cy="13717588"/>
          </a:xfrm>
          <a:custGeom>
            <a:avLst/>
            <a:gdLst>
              <a:gd name="connsiteX0" fmla="*/ 0 w 24385588"/>
              <a:gd name="connsiteY0" fmla="*/ 0 h 13717588"/>
              <a:gd name="connsiteX1" fmla="*/ 24385588 w 24385588"/>
              <a:gd name="connsiteY1" fmla="*/ 0 h 13717588"/>
              <a:gd name="connsiteX2" fmla="*/ 24385588 w 24385588"/>
              <a:gd name="connsiteY2" fmla="*/ 13717588 h 13717588"/>
              <a:gd name="connsiteX3" fmla="*/ 0 w 24385588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5588" h="13717588">
                <a:moveTo>
                  <a:pt x="0" y="0"/>
                </a:moveTo>
                <a:lnTo>
                  <a:pt x="24385588" y="0"/>
                </a:lnTo>
                <a:lnTo>
                  <a:pt x="24385588" y="13717588"/>
                </a:lnTo>
                <a:lnTo>
                  <a:pt x="0" y="13717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42956CC0-0D41-6243-A4C8-4F423449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816" y="3042370"/>
            <a:ext cx="14479157" cy="2012696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sz="13799" dirty="0">
                <a:solidFill>
                  <a:schemeClr val="bg1"/>
                </a:solidFill>
              </a:rPr>
              <a:t>STRENGTHS</a:t>
            </a:r>
            <a:endParaRPr lang="ru-RU" sz="9599" dirty="0">
              <a:solidFill>
                <a:schemeClr val="bg1"/>
              </a:solidFill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14A3F471-7430-884F-AE5A-85F760705C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1817" y="6171666"/>
            <a:ext cx="7828683" cy="45755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 galley of type and scrambled it to make a type specimen When an unknown printer took galley of type and scrambled it to make 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EFBF7C61-F5DC-F848-86C6-155E3E5694D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4385940" y="0"/>
            <a:ext cx="9999649" cy="13717588"/>
          </a:xfrm>
          <a:custGeom>
            <a:avLst/>
            <a:gdLst>
              <a:gd name="connsiteX0" fmla="*/ 3586216 w 10000300"/>
              <a:gd name="connsiteY0" fmla="*/ 0 h 13717588"/>
              <a:gd name="connsiteX1" fmla="*/ 8387846 w 10000300"/>
              <a:gd name="connsiteY1" fmla="*/ 0 h 13717588"/>
              <a:gd name="connsiteX2" fmla="*/ 8806854 w 10000300"/>
              <a:gd name="connsiteY2" fmla="*/ 96481 h 13717588"/>
              <a:gd name="connsiteX3" fmla="*/ 9894396 w 10000300"/>
              <a:gd name="connsiteY3" fmla="*/ 436735 h 13717588"/>
              <a:gd name="connsiteX4" fmla="*/ 10000300 w 10000300"/>
              <a:gd name="connsiteY4" fmla="*/ 478603 h 13717588"/>
              <a:gd name="connsiteX5" fmla="*/ 10000300 w 10000300"/>
              <a:gd name="connsiteY5" fmla="*/ 3696168 h 13717588"/>
              <a:gd name="connsiteX6" fmla="*/ 9890642 w 10000300"/>
              <a:gd name="connsiteY6" fmla="*/ 3606092 h 13717588"/>
              <a:gd name="connsiteX7" fmla="*/ 8213836 w 10000300"/>
              <a:gd name="connsiteY7" fmla="*/ 2658082 h 13717588"/>
              <a:gd name="connsiteX8" fmla="*/ 5957420 w 10000300"/>
              <a:gd name="connsiteY8" fmla="*/ 2216350 h 13717588"/>
              <a:gd name="connsiteX9" fmla="*/ 5145586 w 10000300"/>
              <a:gd name="connsiteY9" fmla="*/ 2276043 h 13717588"/>
              <a:gd name="connsiteX10" fmla="*/ 4393448 w 10000300"/>
              <a:gd name="connsiteY10" fmla="*/ 2526757 h 13717588"/>
              <a:gd name="connsiteX11" fmla="*/ 3832328 w 10000300"/>
              <a:gd name="connsiteY11" fmla="*/ 2956550 h 13717588"/>
              <a:gd name="connsiteX12" fmla="*/ 3605492 w 10000300"/>
              <a:gd name="connsiteY12" fmla="*/ 3613180 h 13717588"/>
              <a:gd name="connsiteX13" fmla="*/ 3975592 w 10000300"/>
              <a:gd name="connsiteY13" fmla="*/ 4448891 h 13717588"/>
              <a:gd name="connsiteX14" fmla="*/ 5420176 w 10000300"/>
              <a:gd name="connsiteY14" fmla="*/ 4998072 h 13717588"/>
              <a:gd name="connsiteX15" fmla="*/ 6745374 w 10000300"/>
              <a:gd name="connsiteY15" fmla="*/ 5308478 h 13717588"/>
              <a:gd name="connsiteX16" fmla="*/ 8118326 w 10000300"/>
              <a:gd name="connsiteY16" fmla="*/ 5714395 h 13717588"/>
              <a:gd name="connsiteX17" fmla="*/ 9842538 w 10000300"/>
              <a:gd name="connsiteY17" fmla="*/ 6683110 h 13717588"/>
              <a:gd name="connsiteX18" fmla="*/ 10000300 w 10000300"/>
              <a:gd name="connsiteY18" fmla="*/ 6837701 h 13717588"/>
              <a:gd name="connsiteX19" fmla="*/ 10000300 w 10000300"/>
              <a:gd name="connsiteY19" fmla="*/ 12038090 h 13717588"/>
              <a:gd name="connsiteX20" fmla="*/ 9871872 w 10000300"/>
              <a:gd name="connsiteY20" fmla="*/ 12182413 h 13717588"/>
              <a:gd name="connsiteX21" fmla="*/ 9324136 w 10000300"/>
              <a:gd name="connsiteY21" fmla="*/ 12674667 h 13717588"/>
              <a:gd name="connsiteX22" fmla="*/ 7157514 w 10000300"/>
              <a:gd name="connsiteY22" fmla="*/ 13688292 h 13717588"/>
              <a:gd name="connsiteX23" fmla="*/ 7026508 w 10000300"/>
              <a:gd name="connsiteY23" fmla="*/ 13717588 h 13717588"/>
              <a:gd name="connsiteX24" fmla="*/ 2663628 w 10000300"/>
              <a:gd name="connsiteY24" fmla="*/ 13717588 h 13717588"/>
              <a:gd name="connsiteX25" fmla="*/ 2522240 w 10000300"/>
              <a:gd name="connsiteY25" fmla="*/ 13689434 h 13717588"/>
              <a:gd name="connsiteX26" fmla="*/ 2220601 w 10000300"/>
              <a:gd name="connsiteY26" fmla="*/ 13617825 h 13717588"/>
              <a:gd name="connsiteX27" fmla="*/ 0 w 10000300"/>
              <a:gd name="connsiteY27" fmla="*/ 12865686 h 13717588"/>
              <a:gd name="connsiteX28" fmla="*/ 0 w 10000300"/>
              <a:gd name="connsiteY28" fmla="*/ 9606416 h 13717588"/>
              <a:gd name="connsiteX29" fmla="*/ 310407 w 10000300"/>
              <a:gd name="connsiteY29" fmla="*/ 9606416 h 13717588"/>
              <a:gd name="connsiteX30" fmla="*/ 2590702 w 10000300"/>
              <a:gd name="connsiteY30" fmla="*/ 10943553 h 13717588"/>
              <a:gd name="connsiteX31" fmla="*/ 5002322 w 10000300"/>
              <a:gd name="connsiteY31" fmla="*/ 11421101 h 13717588"/>
              <a:gd name="connsiteX32" fmla="*/ 5778338 w 10000300"/>
              <a:gd name="connsiteY32" fmla="*/ 11349469 h 13717588"/>
              <a:gd name="connsiteX33" fmla="*/ 6554354 w 10000300"/>
              <a:gd name="connsiteY33" fmla="*/ 11146511 h 13717588"/>
              <a:gd name="connsiteX34" fmla="*/ 7163228 w 10000300"/>
              <a:gd name="connsiteY34" fmla="*/ 10716717 h 13717588"/>
              <a:gd name="connsiteX35" fmla="*/ 7413942 w 10000300"/>
              <a:gd name="connsiteY35" fmla="*/ 9976516 h 13717588"/>
              <a:gd name="connsiteX36" fmla="*/ 7008026 w 10000300"/>
              <a:gd name="connsiteY36" fmla="*/ 9140806 h 13717588"/>
              <a:gd name="connsiteX37" fmla="*/ 6040990 w 10000300"/>
              <a:gd name="connsiteY37" fmla="*/ 8663257 h 13717588"/>
              <a:gd name="connsiteX38" fmla="*/ 4548650 w 10000300"/>
              <a:gd name="connsiteY38" fmla="*/ 8317035 h 13717588"/>
              <a:gd name="connsiteX39" fmla="*/ 3056312 w 10000300"/>
              <a:gd name="connsiteY39" fmla="*/ 7911118 h 13717588"/>
              <a:gd name="connsiteX40" fmla="*/ 776016 w 10000300"/>
              <a:gd name="connsiteY40" fmla="*/ 6394901 h 13717588"/>
              <a:gd name="connsiteX41" fmla="*/ 83571 w 10000300"/>
              <a:gd name="connsiteY41" fmla="*/ 4019096 h 13717588"/>
              <a:gd name="connsiteX42" fmla="*/ 1719175 w 10000300"/>
              <a:gd name="connsiteY42" fmla="*/ 903091 h 13717588"/>
              <a:gd name="connsiteX43" fmla="*/ 3547290 w 10000300"/>
              <a:gd name="connsiteY43" fmla="*/ 10672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00300" h="13717588">
                <a:moveTo>
                  <a:pt x="3586216" y="0"/>
                </a:moveTo>
                <a:lnTo>
                  <a:pt x="8387846" y="0"/>
                </a:lnTo>
                <a:lnTo>
                  <a:pt x="8806854" y="96481"/>
                </a:lnTo>
                <a:cubicBezTo>
                  <a:pt x="9191504" y="194976"/>
                  <a:pt x="9554516" y="308394"/>
                  <a:pt x="9894396" y="436735"/>
                </a:cubicBezTo>
                <a:lnTo>
                  <a:pt x="10000300" y="478603"/>
                </a:lnTo>
                <a:lnTo>
                  <a:pt x="10000300" y="3696168"/>
                </a:lnTo>
                <a:lnTo>
                  <a:pt x="9890642" y="3606092"/>
                </a:lnTo>
                <a:cubicBezTo>
                  <a:pt x="9417780" y="3235245"/>
                  <a:pt x="8861510" y="2919242"/>
                  <a:pt x="8213836" y="2658082"/>
                </a:cubicBezTo>
                <a:cubicBezTo>
                  <a:pt x="7485574" y="2359614"/>
                  <a:pt x="6733436" y="2216350"/>
                  <a:pt x="5957420" y="2216350"/>
                </a:cubicBezTo>
                <a:cubicBezTo>
                  <a:pt x="5658952" y="2216350"/>
                  <a:pt x="5384360" y="2228289"/>
                  <a:pt x="5145586" y="2276043"/>
                </a:cubicBezTo>
                <a:cubicBezTo>
                  <a:pt x="4906812" y="2323798"/>
                  <a:pt x="4656100" y="2395431"/>
                  <a:pt x="4393448" y="2526757"/>
                </a:cubicBezTo>
                <a:cubicBezTo>
                  <a:pt x="4178550" y="2622266"/>
                  <a:pt x="3987530" y="2765531"/>
                  <a:pt x="3832328" y="2956550"/>
                </a:cubicBezTo>
                <a:cubicBezTo>
                  <a:pt x="3677124" y="3159509"/>
                  <a:pt x="3605492" y="3374405"/>
                  <a:pt x="3605492" y="3613180"/>
                </a:cubicBezTo>
                <a:cubicBezTo>
                  <a:pt x="3605492" y="3959403"/>
                  <a:pt x="3724880" y="4233994"/>
                  <a:pt x="3975592" y="4448891"/>
                </a:cubicBezTo>
                <a:cubicBezTo>
                  <a:pt x="4226304" y="4651848"/>
                  <a:pt x="4703854" y="4830930"/>
                  <a:pt x="5420176" y="4998072"/>
                </a:cubicBezTo>
                <a:cubicBezTo>
                  <a:pt x="5873848" y="5105520"/>
                  <a:pt x="6315580" y="5201029"/>
                  <a:pt x="6745374" y="5308478"/>
                </a:cubicBezTo>
                <a:cubicBezTo>
                  <a:pt x="7175168" y="5403987"/>
                  <a:pt x="7628840" y="5535314"/>
                  <a:pt x="8118326" y="5714395"/>
                </a:cubicBezTo>
                <a:cubicBezTo>
                  <a:pt x="8825694" y="5965107"/>
                  <a:pt x="9405468" y="6289691"/>
                  <a:pt x="9842538" y="6683110"/>
                </a:cubicBezTo>
                <a:lnTo>
                  <a:pt x="10000300" y="6837701"/>
                </a:lnTo>
                <a:lnTo>
                  <a:pt x="10000300" y="12038090"/>
                </a:lnTo>
                <a:lnTo>
                  <a:pt x="9871872" y="12182413"/>
                </a:lnTo>
                <a:cubicBezTo>
                  <a:pt x="9708180" y="12356099"/>
                  <a:pt x="9525602" y="12520210"/>
                  <a:pt x="9324136" y="12674667"/>
                </a:cubicBezTo>
                <a:cubicBezTo>
                  <a:pt x="8719738" y="13144754"/>
                  <a:pt x="7998240" y="13482629"/>
                  <a:pt x="7157514" y="13688292"/>
                </a:cubicBezTo>
                <a:lnTo>
                  <a:pt x="7026508" y="13717588"/>
                </a:lnTo>
                <a:lnTo>
                  <a:pt x="2663628" y="13717588"/>
                </a:lnTo>
                <a:lnTo>
                  <a:pt x="2522240" y="13689434"/>
                </a:lnTo>
                <a:cubicBezTo>
                  <a:pt x="2419642" y="13667072"/>
                  <a:pt x="2319096" y="13643195"/>
                  <a:pt x="2220601" y="13617825"/>
                </a:cubicBezTo>
                <a:cubicBezTo>
                  <a:pt x="1420707" y="13414867"/>
                  <a:pt x="680507" y="13164154"/>
                  <a:pt x="0" y="12865686"/>
                </a:cubicBezTo>
                <a:cubicBezTo>
                  <a:pt x="0" y="9606416"/>
                  <a:pt x="0" y="9606416"/>
                  <a:pt x="0" y="9606416"/>
                </a:cubicBezTo>
                <a:cubicBezTo>
                  <a:pt x="310407" y="9606416"/>
                  <a:pt x="310407" y="9606416"/>
                  <a:pt x="310407" y="9606416"/>
                </a:cubicBezTo>
                <a:cubicBezTo>
                  <a:pt x="1002852" y="10191413"/>
                  <a:pt x="1754991" y="10633146"/>
                  <a:pt x="2590702" y="10943553"/>
                </a:cubicBezTo>
                <a:cubicBezTo>
                  <a:pt x="3414472" y="11265898"/>
                  <a:pt x="4226304" y="11421101"/>
                  <a:pt x="5002322" y="11421101"/>
                </a:cubicBezTo>
                <a:cubicBezTo>
                  <a:pt x="5193340" y="11421101"/>
                  <a:pt x="5455992" y="11397224"/>
                  <a:pt x="5778338" y="11349469"/>
                </a:cubicBezTo>
                <a:cubicBezTo>
                  <a:pt x="6100684" y="11313653"/>
                  <a:pt x="6363336" y="11242020"/>
                  <a:pt x="6554354" y="11146511"/>
                </a:cubicBezTo>
                <a:cubicBezTo>
                  <a:pt x="6793128" y="11051001"/>
                  <a:pt x="6996088" y="10895798"/>
                  <a:pt x="7163228" y="10716717"/>
                </a:cubicBezTo>
                <a:cubicBezTo>
                  <a:pt x="7330372" y="10525697"/>
                  <a:pt x="7413942" y="10274984"/>
                  <a:pt x="7413942" y="9976516"/>
                </a:cubicBezTo>
                <a:cubicBezTo>
                  <a:pt x="7413942" y="9630294"/>
                  <a:pt x="7282616" y="9355703"/>
                  <a:pt x="7008026" y="9140806"/>
                </a:cubicBezTo>
                <a:cubicBezTo>
                  <a:pt x="6733436" y="8925909"/>
                  <a:pt x="6411090" y="8758767"/>
                  <a:pt x="6040990" y="8663257"/>
                </a:cubicBezTo>
                <a:cubicBezTo>
                  <a:pt x="5575380" y="8543870"/>
                  <a:pt x="5073954" y="8424483"/>
                  <a:pt x="4548650" y="8317035"/>
                </a:cubicBezTo>
                <a:cubicBezTo>
                  <a:pt x="4011408" y="8209586"/>
                  <a:pt x="3521920" y="8066322"/>
                  <a:pt x="3056312" y="7911118"/>
                </a:cubicBezTo>
                <a:cubicBezTo>
                  <a:pt x="1993765" y="7541018"/>
                  <a:pt x="1229688" y="7027653"/>
                  <a:pt x="776016" y="6394901"/>
                </a:cubicBezTo>
                <a:cubicBezTo>
                  <a:pt x="310407" y="5762150"/>
                  <a:pt x="83571" y="4974194"/>
                  <a:pt x="83571" y="4019096"/>
                </a:cubicBezTo>
                <a:cubicBezTo>
                  <a:pt x="83571" y="2741653"/>
                  <a:pt x="632752" y="1702985"/>
                  <a:pt x="1719175" y="903091"/>
                </a:cubicBezTo>
                <a:cubicBezTo>
                  <a:pt x="2262387" y="509114"/>
                  <a:pt x="2871262" y="210646"/>
                  <a:pt x="3547290" y="1067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8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Mai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B5789A1F-0A2A-FD42-8ED4-90519913B924}"/>
              </a:ext>
            </a:extLst>
          </p:cNvPr>
          <p:cNvSpPr/>
          <p:nvPr userDrawn="1"/>
        </p:nvSpPr>
        <p:spPr>
          <a:xfrm>
            <a:off x="0" y="0"/>
            <a:ext cx="24385588" cy="13717588"/>
          </a:xfrm>
          <a:custGeom>
            <a:avLst/>
            <a:gdLst>
              <a:gd name="connsiteX0" fmla="*/ 0 w 24385588"/>
              <a:gd name="connsiteY0" fmla="*/ 0 h 13717588"/>
              <a:gd name="connsiteX1" fmla="*/ 24385588 w 24385588"/>
              <a:gd name="connsiteY1" fmla="*/ 0 h 13717588"/>
              <a:gd name="connsiteX2" fmla="*/ 24385588 w 24385588"/>
              <a:gd name="connsiteY2" fmla="*/ 13717588 h 13717588"/>
              <a:gd name="connsiteX3" fmla="*/ 0 w 24385588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5588" h="13717588">
                <a:moveTo>
                  <a:pt x="0" y="0"/>
                </a:moveTo>
                <a:lnTo>
                  <a:pt x="24385588" y="0"/>
                </a:lnTo>
                <a:lnTo>
                  <a:pt x="24385588" y="13717588"/>
                </a:lnTo>
                <a:lnTo>
                  <a:pt x="0" y="13717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ECED2C50-3E90-4940-A08B-459E9B2EBBF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028036" y="2"/>
            <a:ext cx="15357554" cy="13717587"/>
          </a:xfrm>
          <a:custGeom>
            <a:avLst/>
            <a:gdLst>
              <a:gd name="connsiteX0" fmla="*/ 0 w 14641861"/>
              <a:gd name="connsiteY0" fmla="*/ 0 h 13717587"/>
              <a:gd name="connsiteX1" fmla="*/ 3267413 w 14641861"/>
              <a:gd name="connsiteY1" fmla="*/ 0 h 13717587"/>
              <a:gd name="connsiteX2" fmla="*/ 5153731 w 14641861"/>
              <a:gd name="connsiteY2" fmla="*/ 9204751 h 13717587"/>
              <a:gd name="connsiteX3" fmla="*/ 7445965 w 14641861"/>
              <a:gd name="connsiteY3" fmla="*/ 0 h 13717587"/>
              <a:gd name="connsiteX4" fmla="*/ 10872377 w 14641861"/>
              <a:gd name="connsiteY4" fmla="*/ 0 h 13717587"/>
              <a:gd name="connsiteX5" fmla="*/ 13047213 w 14641861"/>
              <a:gd name="connsiteY5" fmla="*/ 9204751 h 13717587"/>
              <a:gd name="connsiteX6" fmla="*/ 14641861 w 14641861"/>
              <a:gd name="connsiteY6" fmla="*/ 1842627 h 13717587"/>
              <a:gd name="connsiteX7" fmla="*/ 14641861 w 14641861"/>
              <a:gd name="connsiteY7" fmla="*/ 13717587 h 13717587"/>
              <a:gd name="connsiteX8" fmla="*/ 11278293 w 14641861"/>
              <a:gd name="connsiteY8" fmla="*/ 13717587 h 13717587"/>
              <a:gd name="connsiteX9" fmla="*/ 9069629 w 14641861"/>
              <a:gd name="connsiteY9" fmla="*/ 5229159 h 13717587"/>
              <a:gd name="connsiteX10" fmla="*/ 6932599 w 14641861"/>
              <a:gd name="connsiteY10" fmla="*/ 13717587 h 13717587"/>
              <a:gd name="connsiteX11" fmla="*/ 3159965 w 14641861"/>
              <a:gd name="connsiteY11" fmla="*/ 13717587 h 13717587"/>
              <a:gd name="connsiteX12" fmla="*/ 0 w 14641861"/>
              <a:gd name="connsiteY12" fmla="*/ 1240612 h 13717587"/>
              <a:gd name="connsiteX0" fmla="*/ 0 w 14641861"/>
              <a:gd name="connsiteY0" fmla="*/ 0 h 13717587"/>
              <a:gd name="connsiteX1" fmla="*/ 3267413 w 14641861"/>
              <a:gd name="connsiteY1" fmla="*/ 0 h 13717587"/>
              <a:gd name="connsiteX2" fmla="*/ 5203158 w 14641861"/>
              <a:gd name="connsiteY2" fmla="*/ 6906394 h 13717587"/>
              <a:gd name="connsiteX3" fmla="*/ 7445965 w 14641861"/>
              <a:gd name="connsiteY3" fmla="*/ 0 h 13717587"/>
              <a:gd name="connsiteX4" fmla="*/ 10872377 w 14641861"/>
              <a:gd name="connsiteY4" fmla="*/ 0 h 13717587"/>
              <a:gd name="connsiteX5" fmla="*/ 13047213 w 14641861"/>
              <a:gd name="connsiteY5" fmla="*/ 9204751 h 13717587"/>
              <a:gd name="connsiteX6" fmla="*/ 14641861 w 14641861"/>
              <a:gd name="connsiteY6" fmla="*/ 1842627 h 13717587"/>
              <a:gd name="connsiteX7" fmla="*/ 14641861 w 14641861"/>
              <a:gd name="connsiteY7" fmla="*/ 13717587 h 13717587"/>
              <a:gd name="connsiteX8" fmla="*/ 11278293 w 14641861"/>
              <a:gd name="connsiteY8" fmla="*/ 13717587 h 13717587"/>
              <a:gd name="connsiteX9" fmla="*/ 9069629 w 14641861"/>
              <a:gd name="connsiteY9" fmla="*/ 5229159 h 13717587"/>
              <a:gd name="connsiteX10" fmla="*/ 6932599 w 14641861"/>
              <a:gd name="connsiteY10" fmla="*/ 13717587 h 13717587"/>
              <a:gd name="connsiteX11" fmla="*/ 3159965 w 14641861"/>
              <a:gd name="connsiteY11" fmla="*/ 13717587 h 13717587"/>
              <a:gd name="connsiteX12" fmla="*/ 0 w 14641861"/>
              <a:gd name="connsiteY12" fmla="*/ 1240612 h 13717587"/>
              <a:gd name="connsiteX13" fmla="*/ 0 w 14641861"/>
              <a:gd name="connsiteY13" fmla="*/ 0 h 13717587"/>
              <a:gd name="connsiteX0" fmla="*/ 0 w 14641861"/>
              <a:gd name="connsiteY0" fmla="*/ 0 h 13717587"/>
              <a:gd name="connsiteX1" fmla="*/ 3267413 w 14641861"/>
              <a:gd name="connsiteY1" fmla="*/ 0 h 13717587"/>
              <a:gd name="connsiteX2" fmla="*/ 5203158 w 14641861"/>
              <a:gd name="connsiteY2" fmla="*/ 6906394 h 13717587"/>
              <a:gd name="connsiteX3" fmla="*/ 7445965 w 14641861"/>
              <a:gd name="connsiteY3" fmla="*/ 0 h 13717587"/>
              <a:gd name="connsiteX4" fmla="*/ 10872377 w 14641861"/>
              <a:gd name="connsiteY4" fmla="*/ 0 h 13717587"/>
              <a:gd name="connsiteX5" fmla="*/ 13047213 w 14641861"/>
              <a:gd name="connsiteY5" fmla="*/ 9204751 h 13717587"/>
              <a:gd name="connsiteX6" fmla="*/ 14641861 w 14641861"/>
              <a:gd name="connsiteY6" fmla="*/ 1842627 h 13717587"/>
              <a:gd name="connsiteX7" fmla="*/ 14641861 w 14641861"/>
              <a:gd name="connsiteY7" fmla="*/ 13717587 h 13717587"/>
              <a:gd name="connsiteX8" fmla="*/ 11278293 w 14641861"/>
              <a:gd name="connsiteY8" fmla="*/ 13717587 h 13717587"/>
              <a:gd name="connsiteX9" fmla="*/ 9044915 w 14641861"/>
              <a:gd name="connsiteY9" fmla="*/ 6613116 h 13717587"/>
              <a:gd name="connsiteX10" fmla="*/ 6932599 w 14641861"/>
              <a:gd name="connsiteY10" fmla="*/ 13717587 h 13717587"/>
              <a:gd name="connsiteX11" fmla="*/ 3159965 w 14641861"/>
              <a:gd name="connsiteY11" fmla="*/ 13717587 h 13717587"/>
              <a:gd name="connsiteX12" fmla="*/ 0 w 14641861"/>
              <a:gd name="connsiteY12" fmla="*/ 1240612 h 13717587"/>
              <a:gd name="connsiteX13" fmla="*/ 0 w 14641861"/>
              <a:gd name="connsiteY13" fmla="*/ 0 h 13717587"/>
              <a:gd name="connsiteX0" fmla="*/ 0 w 14641861"/>
              <a:gd name="connsiteY0" fmla="*/ 0 h 13717587"/>
              <a:gd name="connsiteX1" fmla="*/ 3267413 w 14641861"/>
              <a:gd name="connsiteY1" fmla="*/ 0 h 13717587"/>
              <a:gd name="connsiteX2" fmla="*/ 5203158 w 14641861"/>
              <a:gd name="connsiteY2" fmla="*/ 6906394 h 13717587"/>
              <a:gd name="connsiteX3" fmla="*/ 7445965 w 14641861"/>
              <a:gd name="connsiteY3" fmla="*/ 0 h 13717587"/>
              <a:gd name="connsiteX4" fmla="*/ 10872377 w 14641861"/>
              <a:gd name="connsiteY4" fmla="*/ 0 h 13717587"/>
              <a:gd name="connsiteX5" fmla="*/ 13047213 w 14641861"/>
              <a:gd name="connsiteY5" fmla="*/ 7375951 h 13717587"/>
              <a:gd name="connsiteX6" fmla="*/ 14641861 w 14641861"/>
              <a:gd name="connsiteY6" fmla="*/ 1842627 h 13717587"/>
              <a:gd name="connsiteX7" fmla="*/ 14641861 w 14641861"/>
              <a:gd name="connsiteY7" fmla="*/ 13717587 h 13717587"/>
              <a:gd name="connsiteX8" fmla="*/ 11278293 w 14641861"/>
              <a:gd name="connsiteY8" fmla="*/ 13717587 h 13717587"/>
              <a:gd name="connsiteX9" fmla="*/ 9044915 w 14641861"/>
              <a:gd name="connsiteY9" fmla="*/ 6613116 h 13717587"/>
              <a:gd name="connsiteX10" fmla="*/ 6932599 w 14641861"/>
              <a:gd name="connsiteY10" fmla="*/ 13717587 h 13717587"/>
              <a:gd name="connsiteX11" fmla="*/ 3159965 w 14641861"/>
              <a:gd name="connsiteY11" fmla="*/ 13717587 h 13717587"/>
              <a:gd name="connsiteX12" fmla="*/ 0 w 14641861"/>
              <a:gd name="connsiteY12" fmla="*/ 1240612 h 13717587"/>
              <a:gd name="connsiteX13" fmla="*/ 0 w 14641861"/>
              <a:gd name="connsiteY13" fmla="*/ 0 h 13717587"/>
              <a:gd name="connsiteX0" fmla="*/ 716692 w 15358553"/>
              <a:gd name="connsiteY0" fmla="*/ 0 h 13717587"/>
              <a:gd name="connsiteX1" fmla="*/ 3984105 w 15358553"/>
              <a:gd name="connsiteY1" fmla="*/ 0 h 13717587"/>
              <a:gd name="connsiteX2" fmla="*/ 5919850 w 15358553"/>
              <a:gd name="connsiteY2" fmla="*/ 6906394 h 13717587"/>
              <a:gd name="connsiteX3" fmla="*/ 8162657 w 15358553"/>
              <a:gd name="connsiteY3" fmla="*/ 0 h 13717587"/>
              <a:gd name="connsiteX4" fmla="*/ 11589069 w 15358553"/>
              <a:gd name="connsiteY4" fmla="*/ 0 h 13717587"/>
              <a:gd name="connsiteX5" fmla="*/ 13763905 w 15358553"/>
              <a:gd name="connsiteY5" fmla="*/ 7375951 h 13717587"/>
              <a:gd name="connsiteX6" fmla="*/ 15358553 w 15358553"/>
              <a:gd name="connsiteY6" fmla="*/ 1842627 h 13717587"/>
              <a:gd name="connsiteX7" fmla="*/ 15358553 w 15358553"/>
              <a:gd name="connsiteY7" fmla="*/ 13717587 h 13717587"/>
              <a:gd name="connsiteX8" fmla="*/ 11994985 w 15358553"/>
              <a:gd name="connsiteY8" fmla="*/ 13717587 h 13717587"/>
              <a:gd name="connsiteX9" fmla="*/ 9761607 w 15358553"/>
              <a:gd name="connsiteY9" fmla="*/ 6613116 h 13717587"/>
              <a:gd name="connsiteX10" fmla="*/ 7649291 w 15358553"/>
              <a:gd name="connsiteY10" fmla="*/ 13717587 h 13717587"/>
              <a:gd name="connsiteX11" fmla="*/ 3876657 w 15358553"/>
              <a:gd name="connsiteY11" fmla="*/ 13717587 h 13717587"/>
              <a:gd name="connsiteX12" fmla="*/ 0 w 15358553"/>
              <a:gd name="connsiteY12" fmla="*/ 4936 h 13717587"/>
              <a:gd name="connsiteX13" fmla="*/ 716692 w 15358553"/>
              <a:gd name="connsiteY13" fmla="*/ 0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58553" h="13717587">
                <a:moveTo>
                  <a:pt x="716692" y="0"/>
                </a:moveTo>
                <a:lnTo>
                  <a:pt x="3984105" y="0"/>
                </a:lnTo>
                <a:lnTo>
                  <a:pt x="5919850" y="6906394"/>
                </a:lnTo>
                <a:lnTo>
                  <a:pt x="8162657" y="0"/>
                </a:lnTo>
                <a:lnTo>
                  <a:pt x="11589069" y="0"/>
                </a:lnTo>
                <a:lnTo>
                  <a:pt x="13763905" y="7375951"/>
                </a:lnTo>
                <a:lnTo>
                  <a:pt x="15358553" y="1842627"/>
                </a:lnTo>
                <a:lnTo>
                  <a:pt x="15358553" y="13717587"/>
                </a:lnTo>
                <a:lnTo>
                  <a:pt x="11994985" y="13717587"/>
                </a:lnTo>
                <a:lnTo>
                  <a:pt x="9761607" y="6613116"/>
                </a:lnTo>
                <a:lnTo>
                  <a:pt x="7649291" y="13717587"/>
                </a:lnTo>
                <a:lnTo>
                  <a:pt x="3876657" y="13717587"/>
                </a:lnTo>
                <a:lnTo>
                  <a:pt x="0" y="4936"/>
                </a:lnTo>
                <a:lnTo>
                  <a:pt x="716692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800" b="1">
                <a:solidFill>
                  <a:schemeClr val="lt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42956CC0-0D41-6243-A4C8-4F423449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816" y="3042370"/>
            <a:ext cx="14479157" cy="2012696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" sz="13799" dirty="0">
                <a:solidFill>
                  <a:schemeClr val="bg1"/>
                </a:solidFill>
              </a:rPr>
              <a:t>STRENGTHS</a:t>
            </a:r>
            <a:endParaRPr lang="ru-RU" sz="9599" dirty="0">
              <a:solidFill>
                <a:schemeClr val="bg1"/>
              </a:solidFill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14A3F471-7430-884F-AE5A-85F760705C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1817" y="6171666"/>
            <a:ext cx="7828683" cy="45755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 galley of type and scrambled it to make a type specimen When an unknown printer took galley of type and scrambled it to make </a:t>
            </a:r>
          </a:p>
        </p:txBody>
      </p:sp>
    </p:spTree>
    <p:extLst>
      <p:ext uri="{BB962C8B-B14F-4D97-AF65-F5344CB8AC3E}">
        <p14:creationId xmlns:p14="http://schemas.microsoft.com/office/powerpoint/2010/main" val="214560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3834458"/>
            <a:ext cx="20157809" cy="8280920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0571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21"/>
          <p:cNvSpPr>
            <a:spLocks noGrp="1"/>
          </p:cNvSpPr>
          <p:nvPr>
            <p:ph type="pic" sz="quarter" idx="33"/>
          </p:nvPr>
        </p:nvSpPr>
        <p:spPr>
          <a:xfrm>
            <a:off x="13818017" y="6066706"/>
            <a:ext cx="8455895" cy="345638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3818017" y="9831951"/>
            <a:ext cx="8455895" cy="345638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268505" y="6994502"/>
            <a:ext cx="8921437" cy="2149982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268505" y="10613468"/>
            <a:ext cx="8921437" cy="2149982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05" y="3906466"/>
            <a:ext cx="8921437" cy="1800199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7852481-77C3-FA48-A033-516507B49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FDF5F6-25CB-E342-93E6-93D54848D1C5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1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21"/>
          <p:cNvSpPr>
            <a:spLocks noGrp="1"/>
          </p:cNvSpPr>
          <p:nvPr>
            <p:ph type="pic" sz="quarter" idx="32"/>
          </p:nvPr>
        </p:nvSpPr>
        <p:spPr>
          <a:xfrm>
            <a:off x="13818017" y="810123"/>
            <a:ext cx="8455895" cy="345638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3818017" y="9523090"/>
            <a:ext cx="8455895" cy="345638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268505" y="5166607"/>
            <a:ext cx="8921437" cy="2843188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268505" y="9523090"/>
            <a:ext cx="8921437" cy="2843188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05" y="810123"/>
            <a:ext cx="8921437" cy="2843188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Рисунок 21"/>
          <p:cNvSpPr>
            <a:spLocks noGrp="1"/>
          </p:cNvSpPr>
          <p:nvPr>
            <p:ph type="pic" sz="quarter" idx="33"/>
          </p:nvPr>
        </p:nvSpPr>
        <p:spPr>
          <a:xfrm>
            <a:off x="13818017" y="5166607"/>
            <a:ext cx="8455895" cy="345638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70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 flipV="1">
            <a:off x="1" y="0"/>
            <a:ext cx="24385588" cy="44105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592394" y="5562650"/>
            <a:ext cx="13681520" cy="6552728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592394" y="1674218"/>
            <a:ext cx="13681520" cy="24482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600" b="1" i="0" baseline="0">
                <a:solidFill>
                  <a:schemeClr val="bg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OF YOUR 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7" name="Рисунок 21"/>
          <p:cNvSpPr>
            <a:spLocks noGrp="1"/>
          </p:cNvSpPr>
          <p:nvPr>
            <p:ph type="pic" sz="quarter" idx="32"/>
          </p:nvPr>
        </p:nvSpPr>
        <p:spPr>
          <a:xfrm>
            <a:off x="2255690" y="1674218"/>
            <a:ext cx="4983435" cy="1038929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0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1"/>
          <p:cNvSpPr>
            <a:spLocks noGrp="1"/>
          </p:cNvSpPr>
          <p:nvPr>
            <p:ph type="pic" sz="quarter" idx="32"/>
          </p:nvPr>
        </p:nvSpPr>
        <p:spPr>
          <a:xfrm>
            <a:off x="1" y="0"/>
            <a:ext cx="24385588" cy="441052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7296250" y="5562650"/>
            <a:ext cx="14977664" cy="6552728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6105" y="5562650"/>
            <a:ext cx="4460065" cy="65527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600" b="1" i="0" baseline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OF YOUR 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1"/>
          <p:cNvSpPr>
            <a:spLocks noGrp="1"/>
          </p:cNvSpPr>
          <p:nvPr>
            <p:ph type="pic" sz="quarter" idx="32"/>
          </p:nvPr>
        </p:nvSpPr>
        <p:spPr>
          <a:xfrm>
            <a:off x="1" y="0"/>
            <a:ext cx="24385588" cy="8226946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2116105" y="9523090"/>
            <a:ext cx="4244041" cy="2439941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6105" y="4410522"/>
            <a:ext cx="7916449" cy="26642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600" b="1" i="0" baseline="0">
                <a:solidFill>
                  <a:schemeClr val="bg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OF YOUR 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7345732" y="9523090"/>
            <a:ext cx="4244041" cy="2439941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2575359" y="9523090"/>
            <a:ext cx="4244041" cy="2439941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17804987" y="9523090"/>
            <a:ext cx="4244041" cy="2439941"/>
          </a:xfrm>
          <a:prstGeom prst="rect">
            <a:avLst/>
          </a:prstGeom>
        </p:spPr>
        <p:txBody>
          <a:bodyPr/>
          <a:lstStyle>
            <a:lvl1pPr algn="l"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53534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116105" y="4410522"/>
            <a:ext cx="14689633" cy="7704856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7"/>
          </p:nvPr>
        </p:nvSpPr>
        <p:spPr>
          <a:xfrm>
            <a:off x="18275602" y="4410522"/>
            <a:ext cx="6092740" cy="928570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78C6362-F05E-0643-8241-6D56797AA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105" y="810122"/>
            <a:ext cx="20157809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6600" b="1" i="0" kern="1200" baseline="0" dirty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en-US" dirty="0"/>
              <a:t>NAME SLIDE</a:t>
            </a:r>
            <a:br>
              <a:rPr lang="en-US" dirty="0"/>
            </a:br>
            <a:r>
              <a:rPr lang="en-US" dirty="0"/>
              <a:t>TWO STROKE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1D75FB-7778-8249-8FA6-B16CEF01EB27}"/>
              </a:ext>
            </a:extLst>
          </p:cNvPr>
          <p:cNvSpPr/>
          <p:nvPr userDrawn="1"/>
        </p:nvSpPr>
        <p:spPr>
          <a:xfrm>
            <a:off x="0" y="3212675"/>
            <a:ext cx="44879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12" r:id="rId2"/>
    <p:sldLayoutId id="2147484659" r:id="rId3"/>
    <p:sldLayoutId id="2147484527" r:id="rId4"/>
    <p:sldLayoutId id="2147484528" r:id="rId5"/>
    <p:sldLayoutId id="2147484445" r:id="rId6"/>
    <p:sldLayoutId id="2147484521" r:id="rId7"/>
    <p:sldLayoutId id="2147484526" r:id="rId8"/>
    <p:sldLayoutId id="2147484517" r:id="rId9"/>
    <p:sldLayoutId id="2147484515" r:id="rId10"/>
    <p:sldLayoutId id="2147484496" r:id="rId11"/>
    <p:sldLayoutId id="2147484502" r:id="rId12"/>
    <p:sldLayoutId id="2147484494" r:id="rId13"/>
    <p:sldLayoutId id="2147484513" r:id="rId14"/>
    <p:sldLayoutId id="2147484514" r:id="rId15"/>
    <p:sldLayoutId id="2147484523" r:id="rId16"/>
    <p:sldLayoutId id="2147484524" r:id="rId17"/>
    <p:sldLayoutId id="2147484525" r:id="rId18"/>
    <p:sldLayoutId id="2147484505" r:id="rId19"/>
    <p:sldLayoutId id="2147484511" r:id="rId20"/>
    <p:sldLayoutId id="2147484522" r:id="rId21"/>
    <p:sldLayoutId id="2147484503" r:id="rId22"/>
    <p:sldLayoutId id="2147484508" r:id="rId23"/>
    <p:sldLayoutId id="2147484529" r:id="rId24"/>
    <p:sldLayoutId id="2147484660" r:id="rId25"/>
    <p:sldLayoutId id="2147484661" r:id="rId26"/>
  </p:sldLayoutIdLst>
  <p:hf sldNum="0" hdr="0" ftr="0" dt="0"/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4E67DF2-99F7-9E42-B807-2E6620CC763B}"/>
              </a:ext>
            </a:extLst>
          </p:cNvPr>
          <p:cNvSpPr/>
          <p:nvPr/>
        </p:nvSpPr>
        <p:spPr>
          <a:xfrm>
            <a:off x="1679626" y="5036"/>
            <a:ext cx="22705962" cy="1371758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9308A7B1-025F-0246-933A-E6FE194E764A}"/>
              </a:ext>
            </a:extLst>
          </p:cNvPr>
          <p:cNvSpPr txBox="1">
            <a:spLocks/>
          </p:cNvSpPr>
          <p:nvPr/>
        </p:nvSpPr>
        <p:spPr>
          <a:xfrm>
            <a:off x="3191794" y="9487086"/>
            <a:ext cx="17163500" cy="2340260"/>
          </a:xfrm>
          <a:prstGeom prst="rect">
            <a:avLst/>
          </a:prstGeom>
        </p:spPr>
        <p:txBody>
          <a:bodyPr/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14000" b="0" i="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3191794" y="10243170"/>
            <a:ext cx="13681520" cy="2448272"/>
          </a:xfrm>
          <a:prstGeom prst="rect">
            <a:avLst/>
          </a:prstGeom>
        </p:spPr>
        <p:txBody>
          <a:bodyPr/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Hőrich Szilvia </a:t>
            </a:r>
            <a:r>
              <a:rPr lang="hu-HU" sz="5400" b="0" dirty="0" smtClean="0">
                <a:solidFill>
                  <a:schemeClr val="bg1"/>
                </a:solidFill>
              </a:rPr>
              <a:t>gazdasági vezető</a:t>
            </a:r>
            <a:br>
              <a:rPr lang="hu-HU" sz="5400" b="0" dirty="0" smtClean="0">
                <a:solidFill>
                  <a:schemeClr val="bg1"/>
                </a:solidFill>
              </a:rPr>
            </a:br>
            <a:r>
              <a:rPr lang="hu-HU" sz="5400" dirty="0">
                <a:solidFill>
                  <a:schemeClr val="bg1"/>
                </a:solidFill>
              </a:rPr>
              <a:t/>
            </a:r>
            <a:br>
              <a:rPr lang="hu-HU" sz="5400" dirty="0">
                <a:solidFill>
                  <a:schemeClr val="bg1"/>
                </a:solidFill>
              </a:rPr>
            </a:br>
            <a:r>
              <a:rPr lang="hu-HU" sz="5400" dirty="0" smtClean="0">
                <a:solidFill>
                  <a:schemeClr val="bg1"/>
                </a:solidFill>
              </a:rPr>
              <a:t>2021. március 10.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 txBox="1">
            <a:spLocks/>
          </p:cNvSpPr>
          <p:nvPr/>
        </p:nvSpPr>
        <p:spPr>
          <a:xfrm>
            <a:off x="3191794" y="6863830"/>
            <a:ext cx="16705856" cy="20126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3600" b="0" i="0" kern="1200" spc="600" baseline="0">
                <a:solidFill>
                  <a:schemeClr val="tx2">
                    <a:lumMod val="40000"/>
                    <a:lumOff val="6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hu-HU" sz="9600" b="1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JÓZSEFVÁROS 2021-ES KÖLTSÉGVETÉSE</a:t>
            </a:r>
            <a:endParaRPr lang="ru-RU" sz="9600" b="1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85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"/>
          <p:cNvSpPr>
            <a:spLocks noGrp="1"/>
          </p:cNvSpPr>
          <p:nvPr>
            <p:ph type="body" sz="quarter" idx="14"/>
          </p:nvPr>
        </p:nvSpPr>
        <p:spPr>
          <a:xfrm>
            <a:off x="815530" y="3402410"/>
            <a:ext cx="22754527" cy="5400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 smtClean="0"/>
              <a:t>Az </a:t>
            </a:r>
            <a:r>
              <a:rPr lang="hu-HU" sz="2400" dirty="0"/>
              <a:t>önkormányzat tisztségviselői a saját kereteiken kezdték meg a takarékoskodást: a polgármesteri keretet a tavalyi összeghez képest 50%-kal csökkentjük, így 2021-ben havi 1 millió Ft, éves szinten 12 millió Ft. Az alpolgármesterek esetében is a fenti arányban, havi 400 ezer, éves szinten összesen 4,8 millió Ft-ra csökken a felhasználható keret</a:t>
            </a:r>
            <a:r>
              <a:rPr lang="hu-HU" sz="2400" dirty="0" smtClean="0"/>
              <a:t>.</a:t>
            </a:r>
            <a:endParaRPr lang="hu-H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2020-hoz képest 50%-os </a:t>
            </a:r>
            <a:r>
              <a:rPr lang="hu-HU" sz="2400" dirty="0" smtClean="0"/>
              <a:t>csökkenés </a:t>
            </a:r>
            <a:r>
              <a:rPr lang="hu-HU" sz="2400" dirty="0"/>
              <a:t>látható a civil szervezetek, alapítványok és egyházak támogatásában is, az előbbiek éves kerete 3 és fél millió, az utóbbiaké 3 millió Ft</a:t>
            </a:r>
            <a:r>
              <a:rPr lang="hu-HU" sz="2400" dirty="0" smtClean="0"/>
              <a:t>.</a:t>
            </a:r>
            <a:endParaRPr lang="hu-H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A külső körülmények korábban leírt bizonytalansága fokozott óvatosságra int a </a:t>
            </a:r>
            <a:r>
              <a:rPr lang="hu-HU" sz="2400" b="1" dirty="0">
                <a:solidFill>
                  <a:srgbClr val="00B050"/>
                </a:solidFill>
              </a:rPr>
              <a:t>felújítási-beruházás</a:t>
            </a:r>
            <a:r>
              <a:rPr lang="hu-HU" sz="2400" dirty="0"/>
              <a:t>i, azaz a </a:t>
            </a:r>
            <a:r>
              <a:rPr lang="hu-HU" sz="2400" b="1" dirty="0">
                <a:solidFill>
                  <a:srgbClr val="00B050"/>
                </a:solidFill>
              </a:rPr>
              <a:t>felhalmozási kiadások </a:t>
            </a:r>
            <a:r>
              <a:rPr lang="hu-HU" sz="2400" dirty="0"/>
              <a:t>tervezésében is. Ez indokolja, hogy a 2021-ben tervezett fejlesztési-beruházási kiadások túlnyomó része egyelőre zárolt, vagyis a </a:t>
            </a:r>
            <a:r>
              <a:rPr lang="hu-HU" sz="2400" dirty="0" smtClean="0"/>
              <a:t>felhasználhatóságuk </a:t>
            </a:r>
            <a:r>
              <a:rPr lang="hu-HU" sz="2400" dirty="0"/>
              <a:t>a felhalmozási bevételek teljesítésétől függ. </a:t>
            </a:r>
            <a:r>
              <a:rPr lang="hu-HU" sz="2400" dirty="0" smtClean="0"/>
              <a:t>A </a:t>
            </a:r>
            <a:r>
              <a:rPr lang="hu-HU" sz="2400" dirty="0"/>
              <a:t>bevételek megfelelő teljesülése esetén számos fejlesztési projekt megvalósítására is fedezetet nyújt a 485 millió Ft összegű Fejlesztési céltartalék. 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Minimálbér és garantált bérminimum emelés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tx2"/>
                </a:solidFill>
              </a:rPr>
              <a:t>A személyi juttatások előirányzat 47 millió forintos növekedésével jár.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Текст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32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Személyi juttatások</a:t>
            </a:r>
            <a:endParaRPr lang="en-US" sz="32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bg1"/>
                </a:solidFill>
              </a:rPr>
              <a:t>765 millió forint növekedés mögött döntően az egészségügyi szakdolgozók központi béremelése.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Dologi kiadások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lvl="0" indent="0" algn="l">
              <a:buNone/>
            </a:pPr>
            <a:r>
              <a:rPr lang="hu-HU" dirty="0">
                <a:solidFill>
                  <a:schemeClr val="tx2"/>
                </a:solidFill>
              </a:rPr>
              <a:t>A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szigorú takarékosság elve alapján terveztük meg. Az idei évre tervezett </a:t>
            </a:r>
            <a:r>
              <a:rPr lang="hu-HU" dirty="0" smtClean="0">
                <a:solidFill>
                  <a:schemeClr val="tx2"/>
                </a:solidFill>
              </a:rPr>
              <a:t>7,4 </a:t>
            </a:r>
            <a:r>
              <a:rPr lang="hu-HU" dirty="0" smtClean="0">
                <a:solidFill>
                  <a:schemeClr val="tx2"/>
                </a:solidFill>
              </a:rPr>
              <a:t>milliárd Ft </a:t>
            </a:r>
            <a:r>
              <a:rPr lang="hu-HU" dirty="0">
                <a:solidFill>
                  <a:schemeClr val="tx2"/>
                </a:solidFill>
              </a:rPr>
              <a:t>a tavalyi tervezett összeghez képest </a:t>
            </a:r>
            <a:r>
              <a:rPr lang="hu-HU" dirty="0" smtClean="0">
                <a:solidFill>
                  <a:schemeClr val="tx2"/>
                </a:solidFill>
              </a:rPr>
              <a:t>517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millió Ft-al alacsonyabb.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0"/>
          </p:nvPr>
        </p:nvSpPr>
        <p:spPr>
          <a:xfrm>
            <a:off x="19105562" y="9856426"/>
            <a:ext cx="4355695" cy="3123098"/>
          </a:xfrm>
        </p:spPr>
        <p:txBody>
          <a:bodyPr/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</a:rPr>
              <a:t>Működési céltartalékok</a:t>
            </a:r>
          </a:p>
          <a:p>
            <a:pPr marL="0" lvl="0" indent="0" algn="l">
              <a:spcBef>
                <a:spcPts val="672"/>
              </a:spcBef>
              <a:buNone/>
            </a:pPr>
            <a:r>
              <a:rPr lang="hu-HU" dirty="0" smtClean="0">
                <a:solidFill>
                  <a:schemeClr val="tx2"/>
                </a:solidFill>
              </a:rPr>
              <a:t>941 </a:t>
            </a:r>
            <a:r>
              <a:rPr lang="hu-HU" dirty="0">
                <a:solidFill>
                  <a:schemeClr val="tx2"/>
                </a:solidFill>
              </a:rPr>
              <a:t>millió Ft </a:t>
            </a:r>
            <a:r>
              <a:rPr lang="hu-HU" dirty="0" smtClean="0">
                <a:solidFill>
                  <a:schemeClr val="tx2"/>
                </a:solidFill>
              </a:rPr>
              <a:t>összegben, </a:t>
            </a:r>
            <a:r>
              <a:rPr lang="hu-HU" dirty="0">
                <a:solidFill>
                  <a:schemeClr val="tx2"/>
                </a:solidFill>
              </a:rPr>
              <a:t>melyek közül a legnagyobb </a:t>
            </a:r>
            <a:r>
              <a:rPr lang="hu-HU" dirty="0" smtClean="0">
                <a:solidFill>
                  <a:schemeClr val="tx2"/>
                </a:solidFill>
              </a:rPr>
              <a:t>az </a:t>
            </a:r>
            <a:r>
              <a:rPr lang="hu-HU" dirty="0">
                <a:solidFill>
                  <a:schemeClr val="tx2"/>
                </a:solidFill>
              </a:rPr>
              <a:t>iparűzési adóbevétel-csökkenés hatásainak mérséklésére elkülönített </a:t>
            </a:r>
            <a:r>
              <a:rPr lang="hu-HU" dirty="0" smtClean="0">
                <a:solidFill>
                  <a:schemeClr val="tx2"/>
                </a:solidFill>
              </a:rPr>
              <a:t>640 </a:t>
            </a:r>
            <a:r>
              <a:rPr lang="hu-HU" dirty="0">
                <a:solidFill>
                  <a:schemeClr val="tx2"/>
                </a:solidFill>
              </a:rPr>
              <a:t>millió </a:t>
            </a:r>
            <a:r>
              <a:rPr lang="hu-HU" dirty="0" smtClean="0">
                <a:solidFill>
                  <a:schemeClr val="tx2"/>
                </a:solidFill>
              </a:rPr>
              <a:t>Ft.</a:t>
            </a:r>
          </a:p>
          <a:p>
            <a:pPr marL="0" lvl="0" indent="0" algn="l">
              <a:spcBef>
                <a:spcPts val="672"/>
              </a:spcBef>
              <a:buNone/>
            </a:pPr>
            <a:r>
              <a:rPr lang="hu-HU" dirty="0" smtClean="0">
                <a:solidFill>
                  <a:schemeClr val="tx2"/>
                </a:solidFill>
              </a:rPr>
              <a:t>Általános tartalék 200 M Ft</a:t>
            </a:r>
          </a:p>
          <a:p>
            <a:pPr marL="0" lvl="0" indent="0" algn="l">
              <a:spcBef>
                <a:spcPts val="672"/>
              </a:spcBef>
              <a:buNone/>
            </a:pP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165EF93-DDB1-5B40-ABE1-E6CAEA74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AZ ÖNKORMÁNYZAT KIADÁSAI</a:t>
            </a:r>
            <a:endParaRPr lang="ru-RU" b="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09EF78E-E011-BA41-8C3D-6790C58EEE1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447"/>
            <a:ext cx="24385588" cy="13716695"/>
          </a:xfrm>
          <a:custGeom>
            <a:avLst/>
            <a:gdLst>
              <a:gd name="connsiteX0" fmla="*/ 0 w 6078092"/>
              <a:gd name="connsiteY0" fmla="*/ 0 h 5382630"/>
              <a:gd name="connsiteX1" fmla="*/ 6078092 w 6078092"/>
              <a:gd name="connsiteY1" fmla="*/ 0 h 5382630"/>
              <a:gd name="connsiteX2" fmla="*/ 6078092 w 6078092"/>
              <a:gd name="connsiteY2" fmla="*/ 5382630 h 5382630"/>
              <a:gd name="connsiteX3" fmla="*/ 0 w 6078092"/>
              <a:gd name="connsiteY3" fmla="*/ 5382630 h 53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92" h="5382630">
                <a:moveTo>
                  <a:pt x="0" y="0"/>
                </a:moveTo>
                <a:lnTo>
                  <a:pt x="6078092" y="0"/>
                </a:lnTo>
                <a:lnTo>
                  <a:pt x="6078092" y="5382630"/>
                </a:lnTo>
                <a:lnTo>
                  <a:pt x="0" y="5382630"/>
                </a:lnTo>
                <a:close/>
              </a:path>
            </a:pathLst>
          </a:custGeom>
        </p:spPr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55FB88-9CAC-484D-9003-F51D594726FF}"/>
              </a:ext>
            </a:extLst>
          </p:cNvPr>
          <p:cNvSpPr/>
          <p:nvPr/>
        </p:nvSpPr>
        <p:spPr>
          <a:xfrm>
            <a:off x="0" y="447"/>
            <a:ext cx="24385588" cy="13716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816" y="3042370"/>
            <a:ext cx="20240050" cy="2012696"/>
          </a:xfrm>
        </p:spPr>
        <p:txBody>
          <a:bodyPr/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AZ ÖNKORMÁNYZAT NAGYBERUHÁZÁSAI, FEJLESZTÉSI PROJEKTJEI</a:t>
            </a:r>
            <a:endParaRPr lang="ru-RU" sz="9600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C653DD-09D1-7D4C-9FAD-2442B851E4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7618" y="7506866"/>
            <a:ext cx="12241360" cy="4896544"/>
          </a:xfrm>
        </p:spPr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költségvetés 13 különböző fejlesztési projekt folytatására, megvalósítására, illetve lezárására biztosít fedezetet, összesen 5,2 milliárd Ft összegű kiadási előirányzat </a:t>
            </a:r>
            <a:r>
              <a:rPr lang="hu-HU" sz="3600" dirty="0" smtClean="0">
                <a:solidFill>
                  <a:schemeClr val="bg1"/>
                </a:solidFill>
              </a:rPr>
              <a:t>beépítésével.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0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338092" y="9032301"/>
            <a:ext cx="5399318" cy="4685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64202" y="4578472"/>
            <a:ext cx="5396754" cy="4453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83682" y="5346626"/>
            <a:ext cx="4032448" cy="2680876"/>
            <a:chOff x="2255690" y="6210722"/>
            <a:chExt cx="4032448" cy="2680876"/>
          </a:xfrm>
        </p:grpSpPr>
        <p:sp>
          <p:nvSpPr>
            <p:cNvPr id="17" name="Текст 2"/>
            <p:cNvSpPr txBox="1">
              <a:spLocks/>
            </p:cNvSpPr>
            <p:nvPr/>
          </p:nvSpPr>
          <p:spPr>
            <a:xfrm>
              <a:off x="2255690" y="7352092"/>
              <a:ext cx="4032448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Magdolna-Orczy negyed szociális </a:t>
              </a:r>
              <a:r>
                <a:rPr lang="hu-HU" sz="2200" dirty="0" err="1" smtClean="0">
                  <a:solidFill>
                    <a:schemeClr val="tx2"/>
                  </a:solidFill>
                </a:rPr>
                <a:t>városrehabilitációs</a:t>
              </a:r>
              <a:r>
                <a:rPr lang="hu-HU" sz="2200" dirty="0" smtClean="0">
                  <a:solidFill>
                    <a:schemeClr val="tx2"/>
                  </a:solidFill>
                </a:rPr>
                <a:t> program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304979" y="621072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536277" y="5346626"/>
            <a:ext cx="4008445" cy="2680876"/>
            <a:chOff x="7443867" y="6210722"/>
            <a:chExt cx="4008445" cy="2680876"/>
          </a:xfrm>
        </p:grpSpPr>
        <p:sp>
          <p:nvSpPr>
            <p:cNvPr id="21" name="Текст 2"/>
            <p:cNvSpPr txBox="1">
              <a:spLocks/>
            </p:cNvSpPr>
            <p:nvPr/>
          </p:nvSpPr>
          <p:spPr>
            <a:xfrm>
              <a:off x="7443867" y="7352092"/>
              <a:ext cx="4008445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bg2"/>
                  </a:solidFill>
                </a:rPr>
                <a:t>Déri Miksa utca felújítása</a:t>
              </a:r>
              <a:endParaRPr lang="ru-RU" sz="2200" dirty="0">
                <a:solidFill>
                  <a:schemeClr val="bg2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493156" y="621072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2</a:t>
              </a:r>
              <a:endParaRPr lang="ru-RU" sz="240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888872" y="5346626"/>
            <a:ext cx="4056450" cy="2680876"/>
            <a:chOff x="12632043" y="6210722"/>
            <a:chExt cx="4056450" cy="2680876"/>
          </a:xfrm>
        </p:grpSpPr>
        <p:sp>
          <p:nvSpPr>
            <p:cNvPr id="30" name="Текст 2"/>
            <p:cNvSpPr txBox="1">
              <a:spLocks/>
            </p:cNvSpPr>
            <p:nvPr/>
          </p:nvSpPr>
          <p:spPr>
            <a:xfrm>
              <a:off x="12632043" y="7352092"/>
              <a:ext cx="405645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Bláthy Ottó utca felújítása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2681332" y="621072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3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8241466" y="5346626"/>
            <a:ext cx="4032448" cy="2680876"/>
            <a:chOff x="17941516" y="6210722"/>
            <a:chExt cx="4032448" cy="2680876"/>
          </a:xfrm>
        </p:grpSpPr>
        <p:sp>
          <p:nvSpPr>
            <p:cNvPr id="33" name="Текст 2"/>
            <p:cNvSpPr txBox="1">
              <a:spLocks/>
            </p:cNvSpPr>
            <p:nvPr/>
          </p:nvSpPr>
          <p:spPr>
            <a:xfrm>
              <a:off x="17941516" y="7352092"/>
              <a:ext cx="4032448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Golgota téri stációk helyreállítása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7990805" y="621072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4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183682" y="9506510"/>
            <a:ext cx="4104456" cy="2680876"/>
            <a:chOff x="2255690" y="9794542"/>
            <a:chExt cx="4104456" cy="2680876"/>
          </a:xfrm>
        </p:grpSpPr>
        <p:sp>
          <p:nvSpPr>
            <p:cNvPr id="36" name="Текст 2"/>
            <p:cNvSpPr txBox="1">
              <a:spLocks/>
            </p:cNvSpPr>
            <p:nvPr/>
          </p:nvSpPr>
          <p:spPr>
            <a:xfrm>
              <a:off x="2255690" y="10935912"/>
              <a:ext cx="4104456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Befogadó Óvoda Projekt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304979" y="979454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5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36277" y="9506510"/>
            <a:ext cx="4008445" cy="2680876"/>
            <a:chOff x="7443867" y="9794542"/>
            <a:chExt cx="4008445" cy="2680876"/>
          </a:xfrm>
        </p:grpSpPr>
        <p:sp>
          <p:nvSpPr>
            <p:cNvPr id="39" name="Текст 2"/>
            <p:cNvSpPr txBox="1">
              <a:spLocks/>
            </p:cNvSpPr>
            <p:nvPr/>
          </p:nvSpPr>
          <p:spPr>
            <a:xfrm>
              <a:off x="7443867" y="10935912"/>
              <a:ext cx="4008445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Egészséges Budapest </a:t>
              </a:r>
              <a:r>
                <a:rPr lang="hu-HU" sz="2200" dirty="0" smtClean="0">
                  <a:solidFill>
                    <a:schemeClr val="tx2"/>
                  </a:solidFill>
                </a:rPr>
                <a:t>Program I-II</a:t>
              </a:r>
              <a:r>
                <a:rPr lang="hu-HU" sz="2200" dirty="0" smtClean="0">
                  <a:solidFill>
                    <a:schemeClr val="tx2"/>
                  </a:solidFill>
                </a:rPr>
                <a:t>. 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93156" y="979454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6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2888872" y="9506510"/>
            <a:ext cx="4056450" cy="2680876"/>
            <a:chOff x="12632043" y="9794542"/>
            <a:chExt cx="4056450" cy="2680876"/>
          </a:xfrm>
        </p:grpSpPr>
        <p:sp>
          <p:nvSpPr>
            <p:cNvPr id="42" name="Текст 2"/>
            <p:cNvSpPr txBox="1">
              <a:spLocks/>
            </p:cNvSpPr>
            <p:nvPr/>
          </p:nvSpPr>
          <p:spPr>
            <a:xfrm>
              <a:off x="12632043" y="10935912"/>
              <a:ext cx="405645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Klímastratégia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2681332" y="979454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7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8241466" y="9506510"/>
            <a:ext cx="4032448" cy="2680876"/>
            <a:chOff x="17941516" y="9794542"/>
            <a:chExt cx="4032448" cy="2680876"/>
          </a:xfrm>
        </p:grpSpPr>
        <p:sp>
          <p:nvSpPr>
            <p:cNvPr id="45" name="Текст 2"/>
            <p:cNvSpPr txBox="1">
              <a:spLocks/>
            </p:cNvSpPr>
            <p:nvPr/>
          </p:nvSpPr>
          <p:spPr>
            <a:xfrm>
              <a:off x="17941516" y="10935912"/>
              <a:ext cx="4032448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</a:rPr>
                <a:t>Corvin-sétány Projekt</a:t>
              </a:r>
              <a:endParaRPr lang="ru-RU" sz="2200" dirty="0">
                <a:solidFill>
                  <a:schemeClr val="tx2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17990805" y="979454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8</a:t>
              </a: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2304979" y="9019034"/>
            <a:ext cx="20237848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864202" y="4578472"/>
            <a:ext cx="0" cy="8401002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2264802" y="4586068"/>
            <a:ext cx="0" cy="80599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7665402" y="5346626"/>
            <a:ext cx="0" cy="8370962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6CA8963-FB38-7D4B-8A6C-BEAB0117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ÖNKORMÁNYZAT NAGYBERUHÁZÁSAI, FEJLESZTÉSI PROJEKTJEI</a:t>
            </a:r>
            <a:endParaRPr lang="ru-RU" dirty="0"/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helye 2"/>
          <p:cNvPicPr>
            <a:picLocks noGrp="1" noChangeAspect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6" b="22256"/>
          <a:stretch>
            <a:fillRect/>
          </a:stretch>
        </p:blipFill>
        <p:spPr/>
      </p:pic>
      <p:sp>
        <p:nvSpPr>
          <p:cNvPr id="16" name="Текст 2"/>
          <p:cNvSpPr>
            <a:spLocks noGrp="1"/>
          </p:cNvSpPr>
          <p:nvPr>
            <p:ph type="body" sz="quarter" idx="14"/>
          </p:nvPr>
        </p:nvSpPr>
        <p:spPr>
          <a:xfrm>
            <a:off x="2116105" y="4576481"/>
            <a:ext cx="8924561" cy="3074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A </a:t>
            </a:r>
            <a:r>
              <a:rPr lang="hu-HU" sz="2800" dirty="0" err="1">
                <a:latin typeface="Roboto Medium" charset="0"/>
                <a:ea typeface="Roboto Medium" charset="0"/>
                <a:cs typeface="Roboto Medium" charset="0"/>
              </a:rPr>
              <a:t>Káptalanfüredi</a:t>
            </a:r>
            <a:r>
              <a:rPr lang="hu-HU" sz="2800" dirty="0">
                <a:latin typeface="Roboto Medium" charset="0"/>
                <a:ea typeface="Roboto Medium" charset="0"/>
                <a:cs typeface="Roboto Medium" charset="0"/>
              </a:rPr>
              <a:t> gyermek- és utánpótlás tábor fejlesztésének megvalósítására </a:t>
            </a: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nyújtott támogatást </a:t>
            </a:r>
            <a:r>
              <a:rPr lang="hu-HU" sz="2800" dirty="0">
                <a:latin typeface="Roboto Medium" charset="0"/>
                <a:ea typeface="Roboto Medium" charset="0"/>
                <a:cs typeface="Roboto Medium" charset="0"/>
              </a:rPr>
              <a:t>illetően bizonytalan helyzetet idézett elő az Emberi Erőforrások Minisztériuma államtitkárának 2020. december 15-ei keltezésű levele, így a projekt finanszírozása és megvalósítása kérdésessé vált. </a:t>
            </a: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A költségvetés elfogadásának időpontjában </a:t>
            </a:r>
            <a:r>
              <a:rPr lang="hu-HU" sz="2800" dirty="0">
                <a:latin typeface="Roboto Medium" charset="0"/>
                <a:ea typeface="Roboto Medium" charset="0"/>
                <a:cs typeface="Roboto Medium" charset="0"/>
              </a:rPr>
              <a:t>az előző jogviszony pénzügyi elszámolása még egyeztetéseket igényel, ezért az eddig fel nem használt, 1,7 </a:t>
            </a:r>
            <a:r>
              <a:rPr lang="hu-HU" sz="2800" dirty="0" err="1">
                <a:latin typeface="Roboto Medium" charset="0"/>
                <a:ea typeface="Roboto Medium" charset="0"/>
                <a:cs typeface="Roboto Medium" charset="0"/>
              </a:rPr>
              <a:t>millárd</a:t>
            </a:r>
            <a:r>
              <a:rPr lang="hu-HU" sz="2800" dirty="0">
                <a:latin typeface="Roboto Medium" charset="0"/>
                <a:ea typeface="Roboto Medium" charset="0"/>
                <a:cs typeface="Roboto Medium" charset="0"/>
              </a:rPr>
              <a:t> Ft összegű pályázati forrás felhasználását még tartalmazza a tervezet.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05" y="810122"/>
            <a:ext cx="8924561" cy="2376264"/>
          </a:xfrm>
          <a:prstGeom prst="rect">
            <a:avLst/>
          </a:prstGeom>
        </p:spPr>
        <p:txBody>
          <a:bodyPr/>
          <a:lstStyle/>
          <a:p>
            <a:r>
              <a:rPr lang="hu-HU" b="0" dirty="0" err="1" smtClean="0"/>
              <a:t>Káptalanfüredi</a:t>
            </a:r>
            <a:r>
              <a:rPr lang="hu-HU" b="0" dirty="0" smtClean="0"/>
              <a:t> gyermeküdülő</a:t>
            </a:r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DDD7B074-9911-7C47-AD41-854E2C512150}"/>
              </a:ext>
            </a:extLst>
          </p:cNvPr>
          <p:cNvGrpSpPr/>
          <p:nvPr/>
        </p:nvGrpSpPr>
        <p:grpSpPr>
          <a:xfrm>
            <a:off x="12048778" y="4576481"/>
            <a:ext cx="12336810" cy="2376264"/>
            <a:chOff x="13456866" y="4482529"/>
            <a:chExt cx="8922853" cy="261388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8040398E-93EC-B844-B760-2E767E8E9BC4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5" name="Текст 15">
              <a:extLst>
                <a:ext uri="{FF2B5EF4-FFF2-40B4-BE49-F238E27FC236}">
                  <a16:creationId xmlns="" xmlns:a16="http://schemas.microsoft.com/office/drawing/2014/main" id="{7F276173-EBD2-CD41-8396-77BFA3A6D63B}"/>
                </a:ext>
              </a:extLst>
            </p:cNvPr>
            <p:cNvSpPr txBox="1">
              <a:spLocks/>
            </p:cNvSpPr>
            <p:nvPr/>
          </p:nvSpPr>
          <p:spPr>
            <a:xfrm>
              <a:off x="14342248" y="4933644"/>
              <a:ext cx="6978891" cy="1666300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4000" dirty="0" err="1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Káptalanfüredi</a:t>
              </a:r>
              <a:r>
                <a:rPr lang="hu-HU" sz="40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 gyermeküdülő</a:t>
              </a:r>
              <a:endParaRPr lang="ru-RU" sz="32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09EF78E-E011-BA41-8C3D-6790C58EEE1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447"/>
            <a:ext cx="24385588" cy="13716695"/>
          </a:xfrm>
          <a:custGeom>
            <a:avLst/>
            <a:gdLst>
              <a:gd name="connsiteX0" fmla="*/ 0 w 6078092"/>
              <a:gd name="connsiteY0" fmla="*/ 0 h 5382630"/>
              <a:gd name="connsiteX1" fmla="*/ 6078092 w 6078092"/>
              <a:gd name="connsiteY1" fmla="*/ 0 h 5382630"/>
              <a:gd name="connsiteX2" fmla="*/ 6078092 w 6078092"/>
              <a:gd name="connsiteY2" fmla="*/ 5382630 h 5382630"/>
              <a:gd name="connsiteX3" fmla="*/ 0 w 6078092"/>
              <a:gd name="connsiteY3" fmla="*/ 5382630 h 53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92" h="5382630">
                <a:moveTo>
                  <a:pt x="0" y="0"/>
                </a:moveTo>
                <a:lnTo>
                  <a:pt x="6078092" y="0"/>
                </a:lnTo>
                <a:lnTo>
                  <a:pt x="6078092" y="5382630"/>
                </a:lnTo>
                <a:lnTo>
                  <a:pt x="0" y="5382630"/>
                </a:lnTo>
                <a:close/>
              </a:path>
            </a:pathLst>
          </a:custGeom>
        </p:spPr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55FB88-9CAC-484D-9003-F51D594726FF}"/>
              </a:ext>
            </a:extLst>
          </p:cNvPr>
          <p:cNvSpPr/>
          <p:nvPr/>
        </p:nvSpPr>
        <p:spPr>
          <a:xfrm>
            <a:off x="0" y="447"/>
            <a:ext cx="24385588" cy="13716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816" y="3042370"/>
            <a:ext cx="20240050" cy="2012696"/>
          </a:xfrm>
        </p:spPr>
        <p:txBody>
          <a:bodyPr/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ÖNKORMÁNYZATI INTÉZMÉNYEK</a:t>
            </a:r>
            <a:endParaRPr lang="ru-RU" sz="9600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02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632954" y="4410522"/>
            <a:ext cx="9217024" cy="1785323"/>
            <a:chOff x="13632954" y="2178274"/>
            <a:chExt cx="9217024" cy="178532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632954" y="2250282"/>
              <a:ext cx="1598602" cy="160679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b="1" dirty="0" smtClean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JEB</a:t>
              </a:r>
              <a:endParaRPr lang="ru-RU" sz="5400" b="1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  <p:sp>
          <p:nvSpPr>
            <p:cNvPr id="13" name="Текст 2"/>
            <p:cNvSpPr txBox="1">
              <a:spLocks/>
            </p:cNvSpPr>
            <p:nvPr/>
          </p:nvSpPr>
          <p:spPr>
            <a:xfrm>
              <a:off x="15857774" y="2178274"/>
              <a:ext cx="6992204" cy="1785323"/>
            </a:xfrm>
            <a:prstGeom prst="rect">
              <a:avLst/>
            </a:prstGeom>
          </p:spPr>
          <p:txBody>
            <a:bodyPr anchor="ctr"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40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Józsefvárosi Egyesített Bölcsődék</a:t>
              </a:r>
              <a:endParaRPr lang="en-US" sz="40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632954" y="6599724"/>
            <a:ext cx="9217024" cy="1785323"/>
            <a:chOff x="13632954" y="4879032"/>
            <a:chExt cx="9217024" cy="178532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632954" y="4951040"/>
              <a:ext cx="1598602" cy="160679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400" b="1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NEÓ</a:t>
              </a:r>
              <a:endParaRPr lang="ru-RU" sz="54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  <p:sp>
          <p:nvSpPr>
            <p:cNvPr id="31" name="Текст 2"/>
            <p:cNvSpPr txBox="1">
              <a:spLocks/>
            </p:cNvSpPr>
            <p:nvPr/>
          </p:nvSpPr>
          <p:spPr>
            <a:xfrm>
              <a:off x="15857774" y="4879032"/>
              <a:ext cx="6992204" cy="1785323"/>
            </a:xfrm>
            <a:prstGeom prst="rect">
              <a:avLst/>
            </a:prstGeom>
          </p:spPr>
          <p:txBody>
            <a:bodyPr anchor="ctr"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sz="40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Napraforgó Egyesített Óvoda</a:t>
              </a:r>
              <a:endParaRPr lang="en-US" sz="40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632954" y="8788926"/>
            <a:ext cx="9217024" cy="1785323"/>
            <a:chOff x="13632954" y="7650882"/>
            <a:chExt cx="9217024" cy="178532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3632954" y="7651798"/>
              <a:ext cx="1598602" cy="160679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6000" b="1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JEK</a:t>
              </a:r>
              <a:endParaRPr lang="ru-RU" sz="60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  <p:sp>
          <p:nvSpPr>
            <p:cNvPr id="34" name="Текст 2"/>
            <p:cNvSpPr txBox="1">
              <a:spLocks/>
            </p:cNvSpPr>
            <p:nvPr/>
          </p:nvSpPr>
          <p:spPr>
            <a:xfrm>
              <a:off x="15857774" y="7650882"/>
              <a:ext cx="6992204" cy="1785323"/>
            </a:xfrm>
            <a:prstGeom prst="rect">
              <a:avLst/>
            </a:prstGeom>
          </p:spPr>
          <p:txBody>
            <a:bodyPr anchor="ctr"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Józsefvárosi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Szent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Kozma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Egészségügyi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Központ</a:t>
              </a:r>
              <a:endParaRPr lang="ru-RU" sz="4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632954" y="10978127"/>
            <a:ext cx="9217024" cy="1785323"/>
            <a:chOff x="13632954" y="10351640"/>
            <a:chExt cx="9217024" cy="178532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3632954" y="10352556"/>
              <a:ext cx="1598602" cy="1606790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 smtClean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JSZSZGYK</a:t>
              </a:r>
              <a:endParaRPr lang="ru-RU" sz="24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  <p:sp>
          <p:nvSpPr>
            <p:cNvPr id="37" name="Текст 2"/>
            <p:cNvSpPr txBox="1">
              <a:spLocks/>
            </p:cNvSpPr>
            <p:nvPr/>
          </p:nvSpPr>
          <p:spPr>
            <a:xfrm>
              <a:off x="15857774" y="10351640"/>
              <a:ext cx="6992204" cy="1785323"/>
            </a:xfrm>
            <a:prstGeom prst="rect">
              <a:avLst/>
            </a:prstGeom>
          </p:spPr>
          <p:txBody>
            <a:bodyPr anchor="ctr"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Józsefvárosi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Szociális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Szolgáltató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és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Gyermekjóléti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  <a:r>
                <a:rPr lang="en-US" sz="4000" dirty="0" err="1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Központ</a:t>
              </a:r>
              <a:r>
                <a:rPr lang="en-US" sz="4000" dirty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 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3DDDF22-3CF6-A34B-B3A0-D82035B0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ÖNKORMÁNYZATI INTÉZMÉNYEK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3AA0E7D-FB26-8643-960E-843BDA5A74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738B750-CC21-0540-AAE1-FF84CC090B2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F1783B8-6506-6648-955E-4042E85E76FC}"/>
              </a:ext>
            </a:extLst>
          </p:cNvPr>
          <p:cNvSpPr/>
          <p:nvPr/>
        </p:nvSpPr>
        <p:spPr>
          <a:xfrm>
            <a:off x="2116105" y="4410522"/>
            <a:ext cx="10076689" cy="9307066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DAF06E03-DB5A-6F46-8AD4-2FC7B64008EA}"/>
              </a:ext>
            </a:extLst>
          </p:cNvPr>
          <p:cNvSpPr txBox="1">
            <a:spLocks/>
          </p:cNvSpPr>
          <p:nvPr/>
        </p:nvSpPr>
        <p:spPr>
          <a:xfrm>
            <a:off x="4127898" y="10535964"/>
            <a:ext cx="7340385" cy="2492948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rPr>
              <a:t>A Józsefvárosi Önkormányzat négy intézményt tart fenn</a:t>
            </a:r>
            <a:endParaRPr lang="en-US" sz="3600" b="1" dirty="0">
              <a:solidFill>
                <a:schemeClr val="bg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/>
          <p:cNvSpPr txBox="1">
            <a:spLocks/>
          </p:cNvSpPr>
          <p:nvPr/>
        </p:nvSpPr>
        <p:spPr>
          <a:xfrm>
            <a:off x="2116105" y="4561855"/>
            <a:ext cx="8132473" cy="3521075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4000" dirty="0"/>
              <a:t>Az intézmények kiadásai - összességében 7,3 milliárd Ft -  hat jelentős tételből állnak össze</a:t>
            </a:r>
            <a:r>
              <a:rPr lang="hu-HU" sz="4000" dirty="0" smtClean="0"/>
              <a:t>: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 smtClean="0"/>
              <a:t>A kiadások összességében 8%-kal emelkedtek 2020-hoz képest.</a:t>
            </a:r>
            <a:endParaRPr lang="hu-H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233779" y="4561856"/>
            <a:ext cx="6056782" cy="46102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2" name="Текст 15"/>
          <p:cNvSpPr txBox="1">
            <a:spLocks/>
          </p:cNvSpPr>
          <p:nvPr/>
        </p:nvSpPr>
        <p:spPr>
          <a:xfrm>
            <a:off x="13226170" y="5565414"/>
            <a:ext cx="4190545" cy="2832583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bg2"/>
                </a:solidFill>
                <a:latin typeface="Roboto Medium" charset="0"/>
                <a:ea typeface="Roboto Medium" charset="0"/>
                <a:cs typeface="Roboto Medium" charset="0"/>
              </a:rPr>
              <a:t>Személyi juttatások</a:t>
            </a:r>
            <a:endParaRPr lang="ru-RU" sz="2200" dirty="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9C3A9DD-278E-F149-9FF8-0796EFE7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ÖNKORMÁNYZATI INTÉZMÉNYEK KIADÁSAI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E137D71F-4947-914F-B0C2-E90E36F8CD3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E717802-C7EF-984E-844F-D48D0C89B34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630B555-79FF-5A41-9677-DC0C4AED96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9B477B01-5F3D-F84C-9C26-7431E46F913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54C1D402-DC0C-7F44-A0FA-FB2B6A33C14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1" name="Прямоугольник 20"/>
          <p:cNvSpPr/>
          <p:nvPr/>
        </p:nvSpPr>
        <p:spPr>
          <a:xfrm>
            <a:off x="18273414" y="4561856"/>
            <a:ext cx="6112173" cy="46102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4" name="Текст 15"/>
          <p:cNvSpPr txBox="1">
            <a:spLocks/>
          </p:cNvSpPr>
          <p:nvPr/>
        </p:nvSpPr>
        <p:spPr>
          <a:xfrm>
            <a:off x="18601506" y="4906100"/>
            <a:ext cx="5400600" cy="3968918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Adókat terhelő járulékok és szociális hozzájárulási adó</a:t>
            </a:r>
            <a:endParaRPr lang="ru-RU" sz="22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6" name="Прямоугольник 20"/>
          <p:cNvSpPr/>
          <p:nvPr/>
        </p:nvSpPr>
        <p:spPr>
          <a:xfrm>
            <a:off x="18273414" y="9137022"/>
            <a:ext cx="6112173" cy="45805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7" name="Прямоугольник 20"/>
          <p:cNvSpPr/>
          <p:nvPr/>
        </p:nvSpPr>
        <p:spPr>
          <a:xfrm>
            <a:off x="-32892" y="9137022"/>
            <a:ext cx="6215233" cy="45805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 dirty="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8" name="Текст 15"/>
          <p:cNvSpPr txBox="1">
            <a:spLocks/>
          </p:cNvSpPr>
          <p:nvPr/>
        </p:nvSpPr>
        <p:spPr>
          <a:xfrm>
            <a:off x="887538" y="10171162"/>
            <a:ext cx="4608512" cy="3096345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Egyéb dologi kiadások</a:t>
            </a:r>
            <a:endParaRPr lang="ru-RU" sz="22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9" name="Прямоугольник 20"/>
          <p:cNvSpPr/>
          <p:nvPr/>
        </p:nvSpPr>
        <p:spPr>
          <a:xfrm>
            <a:off x="6066753" y="9137022"/>
            <a:ext cx="6174194" cy="45805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0" name="Текст 15"/>
          <p:cNvSpPr txBox="1">
            <a:spLocks/>
          </p:cNvSpPr>
          <p:nvPr/>
        </p:nvSpPr>
        <p:spPr>
          <a:xfrm>
            <a:off x="7058577" y="10173545"/>
            <a:ext cx="4190545" cy="2832583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bg2"/>
                </a:solidFill>
                <a:latin typeface="Roboto Medium" charset="0"/>
                <a:ea typeface="Roboto Medium" charset="0"/>
                <a:cs typeface="Roboto Medium" charset="0"/>
              </a:rPr>
              <a:t>Ellátottak pénzbeli juttatásai</a:t>
            </a:r>
            <a:endParaRPr lang="ru-RU" sz="2200" dirty="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3" name="Прямоугольник 20"/>
          <p:cNvSpPr/>
          <p:nvPr/>
        </p:nvSpPr>
        <p:spPr>
          <a:xfrm>
            <a:off x="12233779" y="9137022"/>
            <a:ext cx="6039635" cy="45805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ru-RU" sz="210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4" name="Текст 15"/>
          <p:cNvSpPr txBox="1">
            <a:spLocks/>
          </p:cNvSpPr>
          <p:nvPr/>
        </p:nvSpPr>
        <p:spPr>
          <a:xfrm>
            <a:off x="13017186" y="10171161"/>
            <a:ext cx="4608512" cy="3096345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Beruházások</a:t>
            </a:r>
            <a:endParaRPr lang="ru-RU" sz="22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5" name="Текст 15"/>
          <p:cNvSpPr txBox="1">
            <a:spLocks/>
          </p:cNvSpPr>
          <p:nvPr/>
        </p:nvSpPr>
        <p:spPr>
          <a:xfrm>
            <a:off x="18817530" y="10171161"/>
            <a:ext cx="4190545" cy="2832583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u-HU" sz="4400" dirty="0" smtClean="0">
                <a:solidFill>
                  <a:schemeClr val="bg2"/>
                </a:solidFill>
                <a:latin typeface="Roboto Medium" charset="0"/>
                <a:ea typeface="Roboto Medium" charset="0"/>
                <a:cs typeface="Roboto Medium" charset="0"/>
              </a:rPr>
              <a:t>Felújítások</a:t>
            </a:r>
            <a:endParaRPr lang="ru-RU" sz="2200" dirty="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16105" y="522090"/>
            <a:ext cx="20157809" cy="2209319"/>
          </a:xfrm>
          <a:prstGeom prst="rect">
            <a:avLst/>
          </a:prstGeom>
        </p:spPr>
        <p:txBody>
          <a:bodyPr/>
          <a:lstStyle/>
          <a:p>
            <a:r>
              <a:rPr lang="hu-HU" b="0" dirty="0" smtClean="0"/>
              <a:t>INTÉZMÉNYI BERUHÁZÁSOK</a:t>
            </a:r>
            <a:endParaRPr lang="ru-RU" dirty="0"/>
          </a:p>
        </p:txBody>
      </p:sp>
      <p:sp>
        <p:nvSpPr>
          <p:cNvPr id="81" name="Текст 2">
            <a:extLst>
              <a:ext uri="{FF2B5EF4-FFF2-40B4-BE49-F238E27FC236}">
                <a16:creationId xmlns="" xmlns:a16="http://schemas.microsoft.com/office/drawing/2014/main" id="{368436C2-F1D9-F24A-B670-9517F4102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650" y="3690442"/>
            <a:ext cx="11588857" cy="86409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Karbantartásokra, kisjavításokra 58 millió forint jut.</a:t>
            </a:r>
            <a:br>
              <a:rPr lang="hu-HU" sz="2800" dirty="0" smtClean="0"/>
            </a:br>
            <a:r>
              <a:rPr lang="hu-HU" sz="2800" dirty="0" smtClean="0"/>
              <a:t>77 </a:t>
            </a:r>
            <a:r>
              <a:rPr lang="hu-HU" sz="2800" dirty="0"/>
              <a:t>millió forint jut idén az intézmények esetében </a:t>
            </a:r>
            <a:r>
              <a:rPr lang="hu-HU" sz="2800" b="1" dirty="0"/>
              <a:t>beruházásokra</a:t>
            </a:r>
            <a:r>
              <a:rPr lang="hu-HU" sz="2800" dirty="0" smtClean="0"/>
              <a:t>, melyeknek </a:t>
            </a:r>
            <a:r>
              <a:rPr lang="hu-HU" sz="2800" dirty="0"/>
              <a:t>egy része egyelőre zárolt tételként szerepel a költségvetésben.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  <a:p>
            <a:r>
              <a:rPr lang="hu-HU" sz="2400" dirty="0" smtClean="0"/>
              <a:t>A </a:t>
            </a:r>
            <a:r>
              <a:rPr lang="hu-HU" sz="2400" dirty="0"/>
              <a:t>Józsefvárosi Szociális Szolgáltató és Gyermekjóléti Központ 55 millió Ft összegű beruházási kiadásaiból 50 millió  Ft a VEKOP-pályázattal (Morczy projekt) kapcsolatban merül fel, melyre  a projekt nyújt fedezetet. 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/>
              <a:t>A Józsefvárosi Szent Kozma Egészségügyi Központ az Egészséges Budapest Program keretében elnyert támogatások segítségével valósít meg egészségügyi beruházásokat, ezért itt mindössze kis értékű beruházások szerepelnek 4 millió Ft értékben. 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Az </a:t>
            </a:r>
            <a:r>
              <a:rPr lang="hu-HU" sz="2400" dirty="0"/>
              <a:t>óvodákban a veszélyes fák kivágására 2 millió Ft, informatikai eszközök cseréjére 2 millió Ft, egyéb eszközbeszerzésekre pedig 3 millió Ft áll rendelkezésre. 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dirty="0"/>
              <a:t>bölcsődék eszközbeszerzésére 5 millió Ft, klímaberendezés beszerzésére további 5,6 millió forint áll rendelkezésre. </a:t>
            </a:r>
          </a:p>
        </p:txBody>
      </p: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AFA9CF87-FBDC-CF48-A321-4069BC91902D}"/>
              </a:ext>
            </a:extLst>
          </p:cNvPr>
          <p:cNvGrpSpPr/>
          <p:nvPr/>
        </p:nvGrpSpPr>
        <p:grpSpPr>
          <a:xfrm>
            <a:off x="13992994" y="3690442"/>
            <a:ext cx="8577080" cy="6973621"/>
            <a:chOff x="15875168" y="1530202"/>
            <a:chExt cx="2743720" cy="2230790"/>
          </a:xfrm>
        </p:grpSpPr>
        <p:sp>
          <p:nvSpPr>
            <p:cNvPr id="89" name="Freeform 679">
              <a:extLst>
                <a:ext uri="{FF2B5EF4-FFF2-40B4-BE49-F238E27FC236}">
                  <a16:creationId xmlns="" xmlns:a16="http://schemas.microsoft.com/office/drawing/2014/main" id="{D0B02EFE-2D9E-1642-9B31-3417609A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1349" y="1530202"/>
              <a:ext cx="1011356" cy="329053"/>
            </a:xfrm>
            <a:custGeom>
              <a:avLst/>
              <a:gdLst>
                <a:gd name="T0" fmla="*/ 68 w 646"/>
                <a:gd name="T1" fmla="*/ 209 h 209"/>
                <a:gd name="T2" fmla="*/ 68 w 646"/>
                <a:gd name="T3" fmla="*/ 131 h 209"/>
                <a:gd name="T4" fmla="*/ 142 w 646"/>
                <a:gd name="T5" fmla="*/ 57 h 209"/>
                <a:gd name="T6" fmla="*/ 176 w 646"/>
                <a:gd name="T7" fmla="*/ 57 h 209"/>
                <a:gd name="T8" fmla="*/ 206 w 646"/>
                <a:gd name="T9" fmla="*/ 76 h 209"/>
                <a:gd name="T10" fmla="*/ 272 w 646"/>
                <a:gd name="T11" fmla="*/ 76 h 209"/>
                <a:gd name="T12" fmla="*/ 306 w 646"/>
                <a:gd name="T13" fmla="*/ 65 h 209"/>
                <a:gd name="T14" fmla="*/ 309 w 646"/>
                <a:gd name="T15" fmla="*/ 65 h 209"/>
                <a:gd name="T16" fmla="*/ 323 w 646"/>
                <a:gd name="T17" fmla="*/ 65 h 209"/>
                <a:gd name="T18" fmla="*/ 337 w 646"/>
                <a:gd name="T19" fmla="*/ 65 h 209"/>
                <a:gd name="T20" fmla="*/ 340 w 646"/>
                <a:gd name="T21" fmla="*/ 65 h 209"/>
                <a:gd name="T22" fmla="*/ 373 w 646"/>
                <a:gd name="T23" fmla="*/ 76 h 209"/>
                <a:gd name="T24" fmla="*/ 373 w 646"/>
                <a:gd name="T25" fmla="*/ 76 h 209"/>
                <a:gd name="T26" fmla="*/ 440 w 646"/>
                <a:gd name="T27" fmla="*/ 76 h 209"/>
                <a:gd name="T28" fmla="*/ 470 w 646"/>
                <a:gd name="T29" fmla="*/ 57 h 209"/>
                <a:gd name="T30" fmla="*/ 504 w 646"/>
                <a:gd name="T31" fmla="*/ 57 h 209"/>
                <a:gd name="T32" fmla="*/ 578 w 646"/>
                <a:gd name="T33" fmla="*/ 131 h 209"/>
                <a:gd name="T34" fmla="*/ 578 w 646"/>
                <a:gd name="T35" fmla="*/ 209 h 209"/>
                <a:gd name="T36" fmla="*/ 646 w 646"/>
                <a:gd name="T37" fmla="*/ 209 h 209"/>
                <a:gd name="T38" fmla="*/ 646 w 646"/>
                <a:gd name="T39" fmla="*/ 126 h 209"/>
                <a:gd name="T40" fmla="*/ 520 w 646"/>
                <a:gd name="T41" fmla="*/ 0 h 209"/>
                <a:gd name="T42" fmla="*/ 323 w 646"/>
                <a:gd name="T43" fmla="*/ 0 h 209"/>
                <a:gd name="T44" fmla="*/ 126 w 646"/>
                <a:gd name="T45" fmla="*/ 0 h 209"/>
                <a:gd name="T46" fmla="*/ 0 w 646"/>
                <a:gd name="T47" fmla="*/ 126 h 209"/>
                <a:gd name="T48" fmla="*/ 0 w 646"/>
                <a:gd name="T49" fmla="*/ 209 h 209"/>
                <a:gd name="T50" fmla="*/ 68 w 646"/>
                <a:gd name="T5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209">
                  <a:moveTo>
                    <a:pt x="68" y="209"/>
                  </a:moveTo>
                  <a:cubicBezTo>
                    <a:pt x="68" y="131"/>
                    <a:pt x="68" y="131"/>
                    <a:pt x="68" y="131"/>
                  </a:cubicBezTo>
                  <a:cubicBezTo>
                    <a:pt x="68" y="90"/>
                    <a:pt x="101" y="57"/>
                    <a:pt x="142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26" y="90"/>
                    <a:pt x="252" y="89"/>
                    <a:pt x="272" y="76"/>
                  </a:cubicBezTo>
                  <a:cubicBezTo>
                    <a:pt x="282" y="69"/>
                    <a:pt x="294" y="65"/>
                    <a:pt x="306" y="65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337" y="65"/>
                    <a:pt x="337" y="65"/>
                    <a:pt x="337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52" y="65"/>
                    <a:pt x="364" y="69"/>
                    <a:pt x="373" y="76"/>
                  </a:cubicBezTo>
                  <a:cubicBezTo>
                    <a:pt x="373" y="76"/>
                    <a:pt x="373" y="76"/>
                    <a:pt x="373" y="76"/>
                  </a:cubicBezTo>
                  <a:cubicBezTo>
                    <a:pt x="393" y="89"/>
                    <a:pt x="420" y="90"/>
                    <a:pt x="440" y="76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45" y="57"/>
                    <a:pt x="578" y="90"/>
                    <a:pt x="578" y="131"/>
                  </a:cubicBezTo>
                  <a:cubicBezTo>
                    <a:pt x="578" y="209"/>
                    <a:pt x="578" y="209"/>
                    <a:pt x="578" y="209"/>
                  </a:cubicBezTo>
                  <a:cubicBezTo>
                    <a:pt x="646" y="209"/>
                    <a:pt x="646" y="209"/>
                    <a:pt x="646" y="209"/>
                  </a:cubicBezTo>
                  <a:cubicBezTo>
                    <a:pt x="646" y="126"/>
                    <a:pt x="646" y="126"/>
                    <a:pt x="646" y="126"/>
                  </a:cubicBezTo>
                  <a:cubicBezTo>
                    <a:pt x="646" y="57"/>
                    <a:pt x="589" y="0"/>
                    <a:pt x="520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57" y="0"/>
                    <a:pt x="0" y="57"/>
                    <a:pt x="0" y="126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68" y="209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0" name="Freeform 680">
              <a:extLst>
                <a:ext uri="{FF2B5EF4-FFF2-40B4-BE49-F238E27FC236}">
                  <a16:creationId xmlns="" xmlns:a16="http://schemas.microsoft.com/office/drawing/2014/main" id="{F64C7C3A-13EC-F641-A84C-D2276EB43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3558" y="2710923"/>
              <a:ext cx="1538807" cy="1050068"/>
            </a:xfrm>
            <a:custGeom>
              <a:avLst/>
              <a:gdLst>
                <a:gd name="T0" fmla="*/ 838 w 985"/>
                <a:gd name="T1" fmla="*/ 436 h 671"/>
                <a:gd name="T2" fmla="*/ 883 w 985"/>
                <a:gd name="T3" fmla="*/ 436 h 671"/>
                <a:gd name="T4" fmla="*/ 985 w 985"/>
                <a:gd name="T5" fmla="*/ 335 h 671"/>
                <a:gd name="T6" fmla="*/ 883 w 985"/>
                <a:gd name="T7" fmla="*/ 233 h 671"/>
                <a:gd name="T8" fmla="*/ 838 w 985"/>
                <a:gd name="T9" fmla="*/ 233 h 671"/>
                <a:gd name="T10" fmla="*/ 838 w 985"/>
                <a:gd name="T11" fmla="*/ 0 h 671"/>
                <a:gd name="T12" fmla="*/ 712 w 985"/>
                <a:gd name="T13" fmla="*/ 0 h 671"/>
                <a:gd name="T14" fmla="*/ 712 w 985"/>
                <a:gd name="T15" fmla="*/ 0 h 671"/>
                <a:gd name="T16" fmla="*/ 562 w 985"/>
                <a:gd name="T17" fmla="*/ 0 h 671"/>
                <a:gd name="T18" fmla="*/ 562 w 985"/>
                <a:gd name="T19" fmla="*/ 27 h 671"/>
                <a:gd name="T20" fmla="*/ 442 w 985"/>
                <a:gd name="T21" fmla="*/ 147 h 671"/>
                <a:gd name="T22" fmla="*/ 322 w 985"/>
                <a:gd name="T23" fmla="*/ 27 h 671"/>
                <a:gd name="T24" fmla="*/ 322 w 985"/>
                <a:gd name="T25" fmla="*/ 0 h 671"/>
                <a:gd name="T26" fmla="*/ 0 w 985"/>
                <a:gd name="T27" fmla="*/ 0 h 671"/>
                <a:gd name="T28" fmla="*/ 0 w 985"/>
                <a:gd name="T29" fmla="*/ 579 h 671"/>
                <a:gd name="T30" fmla="*/ 92 w 985"/>
                <a:gd name="T31" fmla="*/ 671 h 671"/>
                <a:gd name="T32" fmla="*/ 838 w 985"/>
                <a:gd name="T33" fmla="*/ 671 h 671"/>
                <a:gd name="T34" fmla="*/ 838 w 985"/>
                <a:gd name="T35" fmla="*/ 436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5" h="671">
                  <a:moveTo>
                    <a:pt x="838" y="436"/>
                  </a:moveTo>
                  <a:cubicBezTo>
                    <a:pt x="883" y="436"/>
                    <a:pt x="883" y="436"/>
                    <a:pt x="883" y="436"/>
                  </a:cubicBezTo>
                  <a:cubicBezTo>
                    <a:pt x="939" y="436"/>
                    <a:pt x="985" y="391"/>
                    <a:pt x="985" y="335"/>
                  </a:cubicBezTo>
                  <a:cubicBezTo>
                    <a:pt x="985" y="278"/>
                    <a:pt x="939" y="233"/>
                    <a:pt x="883" y="233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27"/>
                    <a:pt x="562" y="27"/>
                    <a:pt x="562" y="27"/>
                  </a:cubicBezTo>
                  <a:cubicBezTo>
                    <a:pt x="562" y="93"/>
                    <a:pt x="508" y="147"/>
                    <a:pt x="442" y="147"/>
                  </a:cubicBezTo>
                  <a:cubicBezTo>
                    <a:pt x="376" y="147"/>
                    <a:pt x="322" y="93"/>
                    <a:pt x="322" y="27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630"/>
                    <a:pt x="41" y="671"/>
                    <a:pt x="92" y="671"/>
                  </a:cubicBezTo>
                  <a:cubicBezTo>
                    <a:pt x="838" y="671"/>
                    <a:pt x="838" y="671"/>
                    <a:pt x="838" y="671"/>
                  </a:cubicBezTo>
                  <a:lnTo>
                    <a:pt x="838" y="4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1" name="Freeform 681">
              <a:extLst>
                <a:ext uri="{FF2B5EF4-FFF2-40B4-BE49-F238E27FC236}">
                  <a16:creationId xmlns="" xmlns:a16="http://schemas.microsoft.com/office/drawing/2014/main" id="{35EA673A-5858-BF4E-8981-20A72DE4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9125" y="2483491"/>
              <a:ext cx="1311374" cy="1277501"/>
            </a:xfrm>
            <a:custGeom>
              <a:avLst/>
              <a:gdLst>
                <a:gd name="T0" fmla="*/ 497 w 838"/>
                <a:gd name="T1" fmla="*/ 147 h 818"/>
                <a:gd name="T2" fmla="*/ 497 w 838"/>
                <a:gd name="T3" fmla="*/ 102 h 818"/>
                <a:gd name="T4" fmla="*/ 395 w 838"/>
                <a:gd name="T5" fmla="*/ 0 h 818"/>
                <a:gd name="T6" fmla="*/ 294 w 838"/>
                <a:gd name="T7" fmla="*/ 102 h 818"/>
                <a:gd name="T8" fmla="*/ 294 w 838"/>
                <a:gd name="T9" fmla="*/ 147 h 818"/>
                <a:gd name="T10" fmla="*/ 0 w 838"/>
                <a:gd name="T11" fmla="*/ 147 h 818"/>
                <a:gd name="T12" fmla="*/ 0 w 838"/>
                <a:gd name="T13" fmla="*/ 361 h 818"/>
                <a:gd name="T14" fmla="*/ 27 w 838"/>
                <a:gd name="T15" fmla="*/ 361 h 818"/>
                <a:gd name="T16" fmla="*/ 147 w 838"/>
                <a:gd name="T17" fmla="*/ 482 h 818"/>
                <a:gd name="T18" fmla="*/ 27 w 838"/>
                <a:gd name="T19" fmla="*/ 602 h 818"/>
                <a:gd name="T20" fmla="*/ 0 w 838"/>
                <a:gd name="T21" fmla="*/ 602 h 818"/>
                <a:gd name="T22" fmla="*/ 0 w 838"/>
                <a:gd name="T23" fmla="*/ 818 h 818"/>
                <a:gd name="T24" fmla="*/ 745 w 838"/>
                <a:gd name="T25" fmla="*/ 818 h 818"/>
                <a:gd name="T26" fmla="*/ 838 w 838"/>
                <a:gd name="T27" fmla="*/ 726 h 818"/>
                <a:gd name="T28" fmla="*/ 838 w 838"/>
                <a:gd name="T29" fmla="*/ 147 h 818"/>
                <a:gd name="T30" fmla="*/ 497 w 838"/>
                <a:gd name="T31" fmla="*/ 14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8" h="818">
                  <a:moveTo>
                    <a:pt x="497" y="147"/>
                  </a:moveTo>
                  <a:cubicBezTo>
                    <a:pt x="497" y="102"/>
                    <a:pt x="497" y="102"/>
                    <a:pt x="497" y="102"/>
                  </a:cubicBezTo>
                  <a:cubicBezTo>
                    <a:pt x="497" y="46"/>
                    <a:pt x="452" y="0"/>
                    <a:pt x="395" y="0"/>
                  </a:cubicBezTo>
                  <a:cubicBezTo>
                    <a:pt x="339" y="0"/>
                    <a:pt x="294" y="46"/>
                    <a:pt x="294" y="102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27" y="361"/>
                    <a:pt x="27" y="361"/>
                    <a:pt x="27" y="361"/>
                  </a:cubicBezTo>
                  <a:cubicBezTo>
                    <a:pt x="93" y="361"/>
                    <a:pt x="147" y="415"/>
                    <a:pt x="147" y="482"/>
                  </a:cubicBezTo>
                  <a:cubicBezTo>
                    <a:pt x="147" y="548"/>
                    <a:pt x="93" y="602"/>
                    <a:pt x="27" y="602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745" y="818"/>
                    <a:pt x="745" y="818"/>
                    <a:pt x="745" y="818"/>
                  </a:cubicBezTo>
                  <a:cubicBezTo>
                    <a:pt x="797" y="818"/>
                    <a:pt x="838" y="777"/>
                    <a:pt x="838" y="726"/>
                  </a:cubicBezTo>
                  <a:cubicBezTo>
                    <a:pt x="838" y="147"/>
                    <a:pt x="838" y="147"/>
                    <a:pt x="838" y="147"/>
                  </a:cubicBezTo>
                  <a:lnTo>
                    <a:pt x="497" y="1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2" name="Freeform 682">
              <a:extLst>
                <a:ext uri="{FF2B5EF4-FFF2-40B4-BE49-F238E27FC236}">
                  <a16:creationId xmlns="" xmlns:a16="http://schemas.microsoft.com/office/drawing/2014/main" id="{913A552E-C249-0940-A698-31976DE43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168" y="1888290"/>
              <a:ext cx="1359766" cy="1025871"/>
            </a:xfrm>
            <a:custGeom>
              <a:avLst/>
              <a:gdLst>
                <a:gd name="T0" fmla="*/ 870 w 870"/>
                <a:gd name="T1" fmla="*/ 371 h 656"/>
                <a:gd name="T2" fmla="*/ 843 w 870"/>
                <a:gd name="T3" fmla="*/ 371 h 656"/>
                <a:gd name="T4" fmla="*/ 723 w 870"/>
                <a:gd name="T5" fmla="*/ 251 h 656"/>
                <a:gd name="T6" fmla="*/ 843 w 870"/>
                <a:gd name="T7" fmla="*/ 131 h 656"/>
                <a:gd name="T8" fmla="*/ 870 w 870"/>
                <a:gd name="T9" fmla="*/ 131 h 656"/>
                <a:gd name="T10" fmla="*/ 870 w 870"/>
                <a:gd name="T11" fmla="*/ 0 h 656"/>
                <a:gd name="T12" fmla="*/ 624 w 870"/>
                <a:gd name="T13" fmla="*/ 0 h 656"/>
                <a:gd name="T14" fmla="*/ 556 w 870"/>
                <a:gd name="T15" fmla="*/ 0 h 656"/>
                <a:gd name="T16" fmla="*/ 97 w 870"/>
                <a:gd name="T17" fmla="*/ 0 h 656"/>
                <a:gd name="T18" fmla="*/ 0 w 870"/>
                <a:gd name="T19" fmla="*/ 97 h 656"/>
                <a:gd name="T20" fmla="*/ 0 w 870"/>
                <a:gd name="T21" fmla="*/ 509 h 656"/>
                <a:gd name="T22" fmla="*/ 372 w 870"/>
                <a:gd name="T23" fmla="*/ 509 h 656"/>
                <a:gd name="T24" fmla="*/ 372 w 870"/>
                <a:gd name="T25" fmla="*/ 554 h 656"/>
                <a:gd name="T26" fmla="*/ 474 w 870"/>
                <a:gd name="T27" fmla="*/ 656 h 656"/>
                <a:gd name="T28" fmla="*/ 576 w 870"/>
                <a:gd name="T29" fmla="*/ 554 h 656"/>
                <a:gd name="T30" fmla="*/ 576 w 870"/>
                <a:gd name="T31" fmla="*/ 509 h 656"/>
                <a:gd name="T32" fmla="*/ 870 w 870"/>
                <a:gd name="T33" fmla="*/ 509 h 656"/>
                <a:gd name="T34" fmla="*/ 870 w 870"/>
                <a:gd name="T35" fmla="*/ 37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0" h="656">
                  <a:moveTo>
                    <a:pt x="870" y="371"/>
                  </a:moveTo>
                  <a:cubicBezTo>
                    <a:pt x="843" y="371"/>
                    <a:pt x="843" y="371"/>
                    <a:pt x="843" y="371"/>
                  </a:cubicBezTo>
                  <a:cubicBezTo>
                    <a:pt x="777" y="371"/>
                    <a:pt x="723" y="318"/>
                    <a:pt x="723" y="251"/>
                  </a:cubicBezTo>
                  <a:cubicBezTo>
                    <a:pt x="723" y="185"/>
                    <a:pt x="777" y="131"/>
                    <a:pt x="843" y="131"/>
                  </a:cubicBezTo>
                  <a:cubicBezTo>
                    <a:pt x="870" y="131"/>
                    <a:pt x="870" y="131"/>
                    <a:pt x="870" y="131"/>
                  </a:cubicBezTo>
                  <a:cubicBezTo>
                    <a:pt x="870" y="0"/>
                    <a:pt x="870" y="0"/>
                    <a:pt x="870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3"/>
                    <a:pt x="0" y="97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372" y="509"/>
                    <a:pt x="372" y="509"/>
                    <a:pt x="372" y="509"/>
                  </a:cubicBezTo>
                  <a:cubicBezTo>
                    <a:pt x="372" y="554"/>
                    <a:pt x="372" y="554"/>
                    <a:pt x="372" y="554"/>
                  </a:cubicBezTo>
                  <a:cubicBezTo>
                    <a:pt x="372" y="610"/>
                    <a:pt x="418" y="656"/>
                    <a:pt x="474" y="656"/>
                  </a:cubicBezTo>
                  <a:cubicBezTo>
                    <a:pt x="530" y="656"/>
                    <a:pt x="576" y="610"/>
                    <a:pt x="576" y="554"/>
                  </a:cubicBezTo>
                  <a:cubicBezTo>
                    <a:pt x="576" y="509"/>
                    <a:pt x="576" y="509"/>
                    <a:pt x="576" y="509"/>
                  </a:cubicBezTo>
                  <a:cubicBezTo>
                    <a:pt x="870" y="509"/>
                    <a:pt x="870" y="509"/>
                    <a:pt x="870" y="509"/>
                  </a:cubicBezTo>
                  <a:lnTo>
                    <a:pt x="870" y="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93" name="Freeform 683">
              <a:extLst>
                <a:ext uri="{FF2B5EF4-FFF2-40B4-BE49-F238E27FC236}">
                  <a16:creationId xmlns="" xmlns:a16="http://schemas.microsoft.com/office/drawing/2014/main" id="{634E0E16-DC2D-5447-8992-86D342F55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1691" y="1888290"/>
              <a:ext cx="1587197" cy="793598"/>
            </a:xfrm>
            <a:custGeom>
              <a:avLst/>
              <a:gdLst>
                <a:gd name="T0" fmla="*/ 920 w 1016"/>
                <a:gd name="T1" fmla="*/ 0 h 509"/>
                <a:gd name="T2" fmla="*/ 461 w 1016"/>
                <a:gd name="T3" fmla="*/ 0 h 509"/>
                <a:gd name="T4" fmla="*/ 393 w 1016"/>
                <a:gd name="T5" fmla="*/ 0 h 509"/>
                <a:gd name="T6" fmla="*/ 147 w 1016"/>
                <a:gd name="T7" fmla="*/ 0 h 509"/>
                <a:gd name="T8" fmla="*/ 147 w 1016"/>
                <a:gd name="T9" fmla="*/ 150 h 509"/>
                <a:gd name="T10" fmla="*/ 102 w 1016"/>
                <a:gd name="T11" fmla="*/ 150 h 509"/>
                <a:gd name="T12" fmla="*/ 0 w 1016"/>
                <a:gd name="T13" fmla="*/ 251 h 509"/>
                <a:gd name="T14" fmla="*/ 102 w 1016"/>
                <a:gd name="T15" fmla="*/ 353 h 509"/>
                <a:gd name="T16" fmla="*/ 147 w 1016"/>
                <a:gd name="T17" fmla="*/ 353 h 509"/>
                <a:gd name="T18" fmla="*/ 147 w 1016"/>
                <a:gd name="T19" fmla="*/ 509 h 509"/>
                <a:gd name="T20" fmla="*/ 273 w 1016"/>
                <a:gd name="T21" fmla="*/ 509 h 509"/>
                <a:gd name="T22" fmla="*/ 273 w 1016"/>
                <a:gd name="T23" fmla="*/ 509 h 509"/>
                <a:gd name="T24" fmla="*/ 422 w 1016"/>
                <a:gd name="T25" fmla="*/ 509 h 509"/>
                <a:gd name="T26" fmla="*/ 422 w 1016"/>
                <a:gd name="T27" fmla="*/ 482 h 509"/>
                <a:gd name="T28" fmla="*/ 542 w 1016"/>
                <a:gd name="T29" fmla="*/ 362 h 509"/>
                <a:gd name="T30" fmla="*/ 663 w 1016"/>
                <a:gd name="T31" fmla="*/ 482 h 509"/>
                <a:gd name="T32" fmla="*/ 663 w 1016"/>
                <a:gd name="T33" fmla="*/ 509 h 509"/>
                <a:gd name="T34" fmla="*/ 1016 w 1016"/>
                <a:gd name="T35" fmla="*/ 509 h 509"/>
                <a:gd name="T36" fmla="*/ 1016 w 1016"/>
                <a:gd name="T37" fmla="*/ 97 h 509"/>
                <a:gd name="T38" fmla="*/ 920 w 1016"/>
                <a:gd name="T3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6" h="509">
                  <a:moveTo>
                    <a:pt x="920" y="0"/>
                  </a:moveTo>
                  <a:cubicBezTo>
                    <a:pt x="461" y="0"/>
                    <a:pt x="461" y="0"/>
                    <a:pt x="461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46" y="150"/>
                    <a:pt x="0" y="195"/>
                    <a:pt x="0" y="251"/>
                  </a:cubicBezTo>
                  <a:cubicBezTo>
                    <a:pt x="0" y="307"/>
                    <a:pt x="46" y="353"/>
                    <a:pt x="102" y="353"/>
                  </a:cubicBezTo>
                  <a:cubicBezTo>
                    <a:pt x="147" y="353"/>
                    <a:pt x="147" y="353"/>
                    <a:pt x="147" y="353"/>
                  </a:cubicBezTo>
                  <a:cubicBezTo>
                    <a:pt x="147" y="509"/>
                    <a:pt x="147" y="509"/>
                    <a:pt x="147" y="509"/>
                  </a:cubicBezTo>
                  <a:cubicBezTo>
                    <a:pt x="273" y="509"/>
                    <a:pt x="273" y="509"/>
                    <a:pt x="273" y="509"/>
                  </a:cubicBezTo>
                  <a:cubicBezTo>
                    <a:pt x="273" y="509"/>
                    <a:pt x="273" y="509"/>
                    <a:pt x="273" y="509"/>
                  </a:cubicBezTo>
                  <a:cubicBezTo>
                    <a:pt x="422" y="509"/>
                    <a:pt x="422" y="509"/>
                    <a:pt x="422" y="509"/>
                  </a:cubicBezTo>
                  <a:cubicBezTo>
                    <a:pt x="422" y="482"/>
                    <a:pt x="422" y="482"/>
                    <a:pt x="422" y="482"/>
                  </a:cubicBezTo>
                  <a:cubicBezTo>
                    <a:pt x="422" y="416"/>
                    <a:pt x="476" y="362"/>
                    <a:pt x="542" y="362"/>
                  </a:cubicBezTo>
                  <a:cubicBezTo>
                    <a:pt x="609" y="362"/>
                    <a:pt x="663" y="416"/>
                    <a:pt x="663" y="482"/>
                  </a:cubicBezTo>
                  <a:cubicBezTo>
                    <a:pt x="663" y="509"/>
                    <a:pt x="663" y="509"/>
                    <a:pt x="663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97"/>
                    <a:pt x="1016" y="97"/>
                    <a:pt x="1016" y="97"/>
                  </a:cubicBezTo>
                  <a:cubicBezTo>
                    <a:pt x="1016" y="43"/>
                    <a:pt x="973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94" name="Текст 2">
            <a:extLst>
              <a:ext uri="{FF2B5EF4-FFF2-40B4-BE49-F238E27FC236}">
                <a16:creationId xmlns="" xmlns:a16="http://schemas.microsoft.com/office/drawing/2014/main" id="{CB4CA314-47C6-C848-9F7C-6F72D2BAAEAA}"/>
              </a:ext>
            </a:extLst>
          </p:cNvPr>
          <p:cNvSpPr txBox="1">
            <a:spLocks/>
          </p:cNvSpPr>
          <p:nvPr/>
        </p:nvSpPr>
        <p:spPr>
          <a:xfrm>
            <a:off x="14497050" y="5562650"/>
            <a:ext cx="3312368" cy="689496"/>
          </a:xfrm>
          <a:prstGeom prst="rect">
            <a:avLst/>
          </a:prstGeom>
        </p:spPr>
        <p:txBody>
          <a:bodyPr anchor="ctr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JSZSZGYK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 millió forint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5" name="Текст 2">
            <a:extLst>
              <a:ext uri="{FF2B5EF4-FFF2-40B4-BE49-F238E27FC236}">
                <a16:creationId xmlns="" xmlns:a16="http://schemas.microsoft.com/office/drawing/2014/main" id="{CDBF97A5-251E-1B48-A203-C8296C64119C}"/>
              </a:ext>
            </a:extLst>
          </p:cNvPr>
          <p:cNvSpPr txBox="1">
            <a:spLocks/>
          </p:cNvSpPr>
          <p:nvPr/>
        </p:nvSpPr>
        <p:spPr>
          <a:xfrm>
            <a:off x="18601506" y="5562650"/>
            <a:ext cx="3456384" cy="689496"/>
          </a:xfrm>
          <a:prstGeom prst="rect">
            <a:avLst/>
          </a:prstGeom>
        </p:spPr>
        <p:txBody>
          <a:bodyPr anchor="ctr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Szent Kozma Egészségügyi Központ</a:t>
            </a:r>
            <a:endParaRPr lang="en-US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millió forint</a:t>
            </a:r>
            <a:endParaRPr lang="ru-RU" sz="28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6" name="Текст 2">
            <a:extLst>
              <a:ext uri="{FF2B5EF4-FFF2-40B4-BE49-F238E27FC236}">
                <a16:creationId xmlns="" xmlns:a16="http://schemas.microsoft.com/office/drawing/2014/main" id="{51CCCC0A-9018-A744-B1C9-AE8A1006F2D3}"/>
              </a:ext>
            </a:extLst>
          </p:cNvPr>
          <p:cNvSpPr txBox="1">
            <a:spLocks/>
          </p:cNvSpPr>
          <p:nvPr/>
        </p:nvSpPr>
        <p:spPr>
          <a:xfrm>
            <a:off x="14641066" y="8977610"/>
            <a:ext cx="3168352" cy="689496"/>
          </a:xfrm>
          <a:prstGeom prst="rect">
            <a:avLst/>
          </a:prstGeom>
        </p:spPr>
        <p:txBody>
          <a:bodyPr anchor="ctr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Napraforgó Egyesített Óvoda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millió forint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7" name="Текст 2">
            <a:extLst>
              <a:ext uri="{FF2B5EF4-FFF2-40B4-BE49-F238E27FC236}">
                <a16:creationId xmlns="" xmlns:a16="http://schemas.microsoft.com/office/drawing/2014/main" id="{85E18C7C-D5F0-A647-8265-FAF1AFF652AC}"/>
              </a:ext>
            </a:extLst>
          </p:cNvPr>
          <p:cNvSpPr txBox="1">
            <a:spLocks/>
          </p:cNvSpPr>
          <p:nvPr/>
        </p:nvSpPr>
        <p:spPr>
          <a:xfrm>
            <a:off x="18954695" y="8977610"/>
            <a:ext cx="2959180" cy="689496"/>
          </a:xfrm>
          <a:prstGeom prst="rect">
            <a:avLst/>
          </a:prstGeom>
        </p:spPr>
        <p:txBody>
          <a:bodyPr anchor="ctr"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Józsefvárosi Egyesített Bölcsődék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millió forint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8000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AZ ÖNKORMÁNYZAT GAZDASÁGI TÁRSASÁGAI</a:t>
            </a:r>
            <a:endParaRPr lang="ru-RU" sz="8000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26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"/>
          <p:cNvSpPr txBox="1">
            <a:spLocks/>
          </p:cNvSpPr>
          <p:nvPr/>
        </p:nvSpPr>
        <p:spPr>
          <a:xfrm>
            <a:off x="2116105" y="1458194"/>
            <a:ext cx="8921437" cy="2016224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Józsefvárosi Gazdálkodási Központ </a:t>
            </a:r>
            <a:r>
              <a:rPr lang="hu-HU" sz="2800" dirty="0" err="1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Zrt</a:t>
            </a: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.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>
              <a:buNone/>
            </a:pPr>
            <a:r>
              <a:rPr lang="hu-HU" sz="2400" dirty="0"/>
              <a:t>A kerületben a</a:t>
            </a:r>
            <a:r>
              <a:rPr lang="hu-HU" sz="2400" b="1" dirty="0"/>
              <a:t> Józsefvárosi Gazdálkodási Központ Zrt.</a:t>
            </a:r>
            <a:r>
              <a:rPr lang="hu-HU" sz="2400" dirty="0"/>
              <a:t> látja el a vagyongazdálkodási, parkolási, piac- és városüzemeltetési, valamint intézményműködtetési feladatokat közszolgáltatási szerződés keretében - amely feladatokra mindösszesen 3 és fél milliárd Ft előirányzatot tartalmaz a költségvetés.</a:t>
            </a: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2116105" y="5077160"/>
            <a:ext cx="8921437" cy="2016224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Józsefváros Közösségeiért Nonprofit </a:t>
            </a:r>
            <a:r>
              <a:rPr lang="hu-HU" sz="2800" dirty="0" err="1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Zrt</a:t>
            </a: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.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T</a:t>
            </a:r>
            <a:r>
              <a:rPr lang="hu-HU" sz="2400" dirty="0" smtClean="0"/>
              <a:t>urizmussal</a:t>
            </a:r>
            <a:r>
              <a:rPr lang="hu-HU" sz="2400" dirty="0"/>
              <a:t>, gyermekjóléti szolgáltatásokkal, közművelődési feladatokkal, kerületi sport és szabadidősport támogatásával, valamint nemzetiségi ügyekkel kapcsolatos feladatokat lát el. </a:t>
            </a:r>
            <a:endParaRPr lang="ru-RU" sz="2400" dirty="0"/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2116105" y="8696126"/>
            <a:ext cx="9140585" cy="2016224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Rév8 Józsefvárosi Rehabilitációs és Városfejlesztési </a:t>
            </a:r>
            <a:r>
              <a:rPr lang="hu-HU" sz="2800" dirty="0" err="1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Zrt</a:t>
            </a: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.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F</a:t>
            </a:r>
            <a:r>
              <a:rPr lang="hu-HU" sz="2400" dirty="0" smtClean="0"/>
              <a:t>eladata </a:t>
            </a:r>
            <a:r>
              <a:rPr lang="hu-HU" sz="2400" dirty="0"/>
              <a:t>a kerületi városrehabilitáció kialakítása, megindítása, Józsefváros fejlesztése, stratégiai tervek, városfejlesztési koncepciók készítése, projektek menedzselése.</a:t>
            </a:r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146BFC0-9885-D44E-90A8-9EDD17E4CDE4}"/>
              </a:ext>
            </a:extLst>
          </p:cNvPr>
          <p:cNvSpPr/>
          <p:nvPr/>
        </p:nvSpPr>
        <p:spPr>
          <a:xfrm rot="5400000">
            <a:off x="10203557" y="7911927"/>
            <a:ext cx="10747226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>
            <a:extLst>
              <a:ext uri="{FF2B5EF4-FFF2-40B4-BE49-F238E27FC236}">
                <a16:creationId xmlns="" xmlns:a16="http://schemas.microsoft.com/office/drawing/2014/main" id="{7221FB5B-F7B9-3A46-B840-F259C22E33AC}"/>
              </a:ext>
            </a:extLst>
          </p:cNvPr>
          <p:cNvSpPr/>
          <p:nvPr/>
        </p:nvSpPr>
        <p:spPr>
          <a:xfrm>
            <a:off x="17296928" y="11395298"/>
            <a:ext cx="4896544" cy="1865532"/>
          </a:xfrm>
          <a:prstGeom prst="wedgeRectCallout">
            <a:avLst>
              <a:gd name="adj1" fmla="val -64226"/>
              <a:gd name="adj2" fmla="val -332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122 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millió forint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ru-RU" sz="21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0C9316E4-454E-E849-BC05-7FFACEBC4091}"/>
              </a:ext>
            </a:extLst>
          </p:cNvPr>
          <p:cNvGrpSpPr/>
          <p:nvPr/>
        </p:nvGrpSpPr>
        <p:grpSpPr>
          <a:xfrm>
            <a:off x="12912874" y="11696851"/>
            <a:ext cx="2520280" cy="613981"/>
            <a:chOff x="13488938" y="7362850"/>
            <a:chExt cx="2520280" cy="613981"/>
          </a:xfrm>
        </p:grpSpPr>
        <p:sp>
          <p:nvSpPr>
            <p:cNvPr id="33" name="Текст 2">
              <a:extLst>
                <a:ext uri="{FF2B5EF4-FFF2-40B4-BE49-F238E27FC236}">
                  <a16:creationId xmlns="" xmlns:a16="http://schemas.microsoft.com/office/drawing/2014/main" id="{A8F10784-4939-AB49-964C-CB83ECAEA372}"/>
                </a:ext>
              </a:extLst>
            </p:cNvPr>
            <p:cNvSpPr txBox="1">
              <a:spLocks/>
            </p:cNvSpPr>
            <p:nvPr/>
          </p:nvSpPr>
          <p:spPr>
            <a:xfrm>
              <a:off x="13488938" y="7362850"/>
              <a:ext cx="1677628" cy="61398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Rév8 </a:t>
              </a:r>
              <a:r>
                <a:rPr lang="hu-HU" sz="3200" dirty="0" err="1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Zrt</a:t>
              </a: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.</a:t>
              </a:r>
              <a:endParaRPr lang="ru-RU" sz="32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1706F6A0-4F0F-B246-981C-00D6004CA677}"/>
                </a:ext>
              </a:extLst>
            </p:cNvPr>
            <p:cNvCxnSpPr/>
            <p:nvPr/>
          </p:nvCxnSpPr>
          <p:spPr>
            <a:xfrm>
              <a:off x="15289138" y="7650882"/>
              <a:ext cx="72008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ая выноска 35">
            <a:extLst>
              <a:ext uri="{FF2B5EF4-FFF2-40B4-BE49-F238E27FC236}">
                <a16:creationId xmlns="" xmlns:a16="http://schemas.microsoft.com/office/drawing/2014/main" id="{FDCC1922-2FC7-5D4C-B929-8B812451236D}"/>
              </a:ext>
            </a:extLst>
          </p:cNvPr>
          <p:cNvSpPr/>
          <p:nvPr/>
        </p:nvSpPr>
        <p:spPr>
          <a:xfrm>
            <a:off x="17310248" y="7763360"/>
            <a:ext cx="4896544" cy="1865532"/>
          </a:xfrm>
          <a:prstGeom prst="wedgeRectCallout">
            <a:avLst>
              <a:gd name="adj1" fmla="val -64226"/>
              <a:gd name="adj2" fmla="val -332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100" dirty="0">
              <a:solidFill>
                <a:schemeClr val="bg2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hu-HU" sz="3200" dirty="0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600 millió forint</a:t>
            </a:r>
            <a:endParaRPr lang="ru-RU" sz="32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endParaRPr lang="ru-RU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0CAAB102-8F3A-8147-8B82-F22E389BBDC9}"/>
              </a:ext>
            </a:extLst>
          </p:cNvPr>
          <p:cNvGrpSpPr/>
          <p:nvPr/>
        </p:nvGrpSpPr>
        <p:grpSpPr>
          <a:xfrm>
            <a:off x="13056890" y="8036984"/>
            <a:ext cx="2520280" cy="613981"/>
            <a:chOff x="13488938" y="7472287"/>
            <a:chExt cx="2520280" cy="613981"/>
          </a:xfrm>
        </p:grpSpPr>
        <p:sp>
          <p:nvSpPr>
            <p:cNvPr id="38" name="Текст 2">
              <a:extLst>
                <a:ext uri="{FF2B5EF4-FFF2-40B4-BE49-F238E27FC236}">
                  <a16:creationId xmlns="" xmlns:a16="http://schemas.microsoft.com/office/drawing/2014/main" id="{315C1F23-9551-6243-80A6-BC564F0AD20B}"/>
                </a:ext>
              </a:extLst>
            </p:cNvPr>
            <p:cNvSpPr txBox="1">
              <a:spLocks/>
            </p:cNvSpPr>
            <p:nvPr/>
          </p:nvSpPr>
          <p:spPr>
            <a:xfrm>
              <a:off x="13488938" y="7472287"/>
              <a:ext cx="1677628" cy="613981"/>
            </a:xfrm>
            <a:prstGeom prst="rect">
              <a:avLst/>
            </a:prstGeom>
            <a:noFill/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JKN</a:t>
              </a:r>
              <a:b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</a:br>
              <a:r>
                <a:rPr lang="hu-HU" sz="3200" dirty="0" err="1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Zrt</a:t>
              </a: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.</a:t>
              </a:r>
              <a:endParaRPr lang="ru-RU" sz="32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A9EAB020-6484-C149-A055-66A8195048F9}"/>
                </a:ext>
              </a:extLst>
            </p:cNvPr>
            <p:cNvCxnSpPr/>
            <p:nvPr/>
          </p:nvCxnSpPr>
          <p:spPr>
            <a:xfrm>
              <a:off x="15289138" y="7650882"/>
              <a:ext cx="720080" cy="0"/>
            </a:xfrm>
            <a:prstGeom prst="line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1" name="Прямоугольная выноска 40">
            <a:extLst>
              <a:ext uri="{FF2B5EF4-FFF2-40B4-BE49-F238E27FC236}">
                <a16:creationId xmlns="" xmlns:a16="http://schemas.microsoft.com/office/drawing/2014/main" id="{4C404364-607E-C04E-AD60-EE1BC734D215}"/>
              </a:ext>
            </a:extLst>
          </p:cNvPr>
          <p:cNvSpPr/>
          <p:nvPr/>
        </p:nvSpPr>
        <p:spPr>
          <a:xfrm>
            <a:off x="17293430" y="4324016"/>
            <a:ext cx="4896544" cy="1865532"/>
          </a:xfrm>
          <a:prstGeom prst="wedgeRectCallout">
            <a:avLst>
              <a:gd name="adj1" fmla="val -64226"/>
              <a:gd name="adj2" fmla="val -332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t>3 és fél milliárd forint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ru-RU" sz="2100" dirty="0">
              <a:solidFill>
                <a:schemeClr val="tx2">
                  <a:lumMod val="75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389F4C49-8907-9745-9C7E-6F438DB1D9F3}"/>
              </a:ext>
            </a:extLst>
          </p:cNvPr>
          <p:cNvGrpSpPr/>
          <p:nvPr/>
        </p:nvGrpSpPr>
        <p:grpSpPr>
          <a:xfrm>
            <a:off x="12912874" y="4324016"/>
            <a:ext cx="2520280" cy="613981"/>
            <a:chOff x="13488938" y="7362850"/>
            <a:chExt cx="2520280" cy="613981"/>
          </a:xfrm>
        </p:grpSpPr>
        <p:sp>
          <p:nvSpPr>
            <p:cNvPr id="43" name="Текст 2">
              <a:extLst>
                <a:ext uri="{FF2B5EF4-FFF2-40B4-BE49-F238E27FC236}">
                  <a16:creationId xmlns="" xmlns:a16="http://schemas.microsoft.com/office/drawing/2014/main" id="{1B5EA283-53A9-0143-9CC3-A15A89BFB99A}"/>
                </a:ext>
              </a:extLst>
            </p:cNvPr>
            <p:cNvSpPr txBox="1">
              <a:spLocks/>
            </p:cNvSpPr>
            <p:nvPr/>
          </p:nvSpPr>
          <p:spPr>
            <a:xfrm>
              <a:off x="13488938" y="7362850"/>
              <a:ext cx="1677628" cy="61398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JGK </a:t>
              </a:r>
              <a:r>
                <a:rPr lang="hu-HU" sz="3200" dirty="0" err="1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Zrt</a:t>
              </a:r>
              <a:r>
                <a:rPr lang="hu-HU" sz="32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.</a:t>
              </a:r>
              <a:endParaRPr lang="ru-RU" sz="32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DF7388B8-D969-1249-AC2D-4E7B837DAF2B}"/>
                </a:ext>
              </a:extLst>
            </p:cNvPr>
            <p:cNvCxnSpPr/>
            <p:nvPr/>
          </p:nvCxnSpPr>
          <p:spPr>
            <a:xfrm>
              <a:off x="15289138" y="7650882"/>
              <a:ext cx="72008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6286502E-66F2-9145-BB0A-BD8D40E23EB1}"/>
              </a:ext>
            </a:extLst>
          </p:cNvPr>
          <p:cNvSpPr/>
          <p:nvPr/>
        </p:nvSpPr>
        <p:spPr>
          <a:xfrm rot="5400000">
            <a:off x="13560946" y="7938914"/>
            <a:ext cx="4032448" cy="864096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116105" y="3834458"/>
            <a:ext cx="20157809" cy="7560840"/>
          </a:xfrm>
          <a:prstGeom prst="rect">
            <a:avLst/>
          </a:prstGeom>
        </p:spPr>
        <p:txBody>
          <a:bodyPr numCol="2" spcCol="1080000"/>
          <a:lstStyle/>
          <a:p>
            <a:pPr marL="0" indent="0">
              <a:buNone/>
            </a:pPr>
            <a:r>
              <a:rPr lang="hu-HU" sz="2400" dirty="0"/>
              <a:t>A Józsefvárosi Önkormányzat honlapján olvasható a kerület 2021-es </a:t>
            </a:r>
            <a:r>
              <a:rPr lang="hu-HU" sz="2400" dirty="0" smtClean="0"/>
              <a:t>költségvetése</a:t>
            </a:r>
            <a:r>
              <a:rPr lang="hu-HU" sz="2400" dirty="0"/>
              <a:t>, melyet </a:t>
            </a:r>
            <a:r>
              <a:rPr lang="hu-HU" sz="2400" dirty="0" smtClean="0"/>
              <a:t>február 25-én fogadott </a:t>
            </a:r>
            <a:r>
              <a:rPr lang="hu-HU" sz="2400" dirty="0"/>
              <a:t>el a Józsefvárosi Önkormányzat nevében a veszélyhelyzet alatt eljáró polgármester. </a:t>
            </a: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Célunk</a:t>
            </a:r>
            <a:r>
              <a:rPr lang="hu-HU" sz="2400" dirty="0"/>
              <a:t>, hogy a körülmények ellenére is a lehető legnagyobb átláthatóságot biztosítsuk a költségvetés tartalmával kapcsolatban: a kerületben valamennyi párt képviselőivel egyeztettünk, és részletesen is </a:t>
            </a:r>
            <a:r>
              <a:rPr lang="hu-HU" sz="2400" dirty="0" smtClean="0"/>
              <a:t>bemutattuk </a:t>
            </a:r>
            <a:r>
              <a:rPr lang="hu-HU" sz="2400" dirty="0"/>
              <a:t>számukra a költségvetést. Emellett a honlapon és felületeinken részletes tájékoztatókat </a:t>
            </a:r>
            <a:r>
              <a:rPr lang="hu-HU" sz="2400" dirty="0" smtClean="0"/>
              <a:t>tettünk közzé. A tájékoztatás és párbeszéd része a mostani online fórum is. 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2020-as év költségvetését a </a:t>
            </a:r>
            <a:r>
              <a:rPr lang="hu-HU" sz="2400" dirty="0">
                <a:solidFill>
                  <a:srgbClr val="00B050"/>
                </a:solidFill>
              </a:rPr>
              <a:t>fenntarthatóság és felelősség </a:t>
            </a:r>
            <a:r>
              <a:rPr lang="hu-HU" sz="2400" dirty="0"/>
              <a:t>jegyében terveztük, vagyis célunk egy olyan költségvetés összeállítása volt, amely egyensúlyi helyzetbe hozza a jelentős hiánnyal küzdő kerületi gazdálkodást.  Az elmúlt egy év azonban jelentősen átalakította feladatainkat és lehetőségeinket, így a 2021-es év költségvetését is.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M</a:t>
            </a:r>
            <a:r>
              <a:rPr lang="hu-HU" sz="2400" dirty="0" smtClean="0"/>
              <a:t>íg </a:t>
            </a:r>
            <a:r>
              <a:rPr lang="hu-HU" sz="2400" dirty="0"/>
              <a:t>a koronavírus gazdasági hatásai súlyosan érintik mind a kerületi lakók, vállalkozások, mind pedig az önkormányzat pénzügyi helyzetét, </a:t>
            </a:r>
            <a:r>
              <a:rPr lang="hu-HU" sz="2400" dirty="0">
                <a:solidFill>
                  <a:srgbClr val="00B050"/>
                </a:solidFill>
              </a:rPr>
              <a:t>a Józsefváros gazdálkodására mért súlyos csapás kettős: </a:t>
            </a:r>
            <a:r>
              <a:rPr lang="hu-HU" sz="2400" dirty="0"/>
              <a:t>az elmúlt időszak kormányzati intézkedései ahelyett, hogy kompenzálták volna ezeket a károkat, tovább mélyítették a válságot. Ennek a kettős csapásnak a következtében 2020-ban összesen mintegy 2,7 milliárd forinttal romlott az eredeti tervekhez képest a költségvetés helyzete, amelynek kezelésére számos döntést meg kellett hoznunk. A kormányzati döntések hatásainak részletes bemutatását </a:t>
            </a:r>
            <a:r>
              <a:rPr lang="hu-HU" sz="2400" dirty="0" smtClean="0"/>
              <a:t>honlapunkon</a:t>
            </a:r>
            <a:r>
              <a:rPr lang="hu-HU" sz="2400" u="sng" dirty="0" smtClean="0"/>
              <a:t> </a:t>
            </a:r>
            <a:r>
              <a:rPr lang="hu-HU" sz="2400" dirty="0" smtClean="0"/>
              <a:t>olvashatja</a:t>
            </a:r>
            <a:r>
              <a:rPr lang="hu-HU" sz="2400" dirty="0"/>
              <a:t>. </a:t>
            </a:r>
          </a:p>
          <a:p>
            <a:pPr marL="0" indent="0">
              <a:buNone/>
            </a:pPr>
            <a:r>
              <a:rPr lang="hu-HU" sz="2400" dirty="0"/>
              <a:t> </a:t>
            </a:r>
          </a:p>
          <a:p>
            <a:pPr marL="0" indent="0">
              <a:buNone/>
            </a:pPr>
            <a:r>
              <a:rPr lang="hu-HU" sz="2400" dirty="0"/>
              <a:t>Nemcsak az elvonások súlyos mértéke, hanem a kormányzati magatartás kiszámíthatatlansága is arra ösztönöz minket, hogy a lehető legnagyobb felelősséggel gazdálkodva megóvjuk a kerületet a bizonytalanságtól. Ezért a 2021-es költségvetés célja, hogy </a:t>
            </a:r>
            <a:r>
              <a:rPr lang="hu-HU" sz="2400" dirty="0">
                <a:solidFill>
                  <a:srgbClr val="00B050"/>
                </a:solidFill>
              </a:rPr>
              <a:t>megvédjük Józsefvárost:</a:t>
            </a:r>
            <a:r>
              <a:rPr lang="hu-HU" sz="2400" dirty="0"/>
              <a:t> megvédjük a koronavírus-járvány okozta gazdasági károktól, de megvédjük attól a kormányzati elvonás-sorozattól is, ami akár csődközeli helyzetbe sodorhatja a kerület gazdálkodását.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3CBCAFB-3967-F549-9BCB-339DC517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TISZTELT JÓZSEFVÁROSIAK!</a:t>
            </a:r>
            <a:endParaRPr lang="ru-R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A588E5-0961-C14C-A445-BC22CEC3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JGK </a:t>
            </a:r>
            <a:r>
              <a:rPr lang="hu-HU" b="0" dirty="0" err="1" smtClean="0"/>
              <a:t>Zrt</a:t>
            </a:r>
            <a:r>
              <a:rPr lang="hu-HU" b="0" dirty="0" smtClean="0"/>
              <a:t>.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6140412D-50B3-D341-96A4-7A0024DFC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6105" y="4266506"/>
            <a:ext cx="14901225" cy="74168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A JGK </a:t>
            </a:r>
            <a:r>
              <a:rPr lang="hu-HU" sz="2400" dirty="0" err="1"/>
              <a:t>Zrt</a:t>
            </a:r>
            <a:r>
              <a:rPr lang="hu-HU" sz="2400" dirty="0"/>
              <a:t>. városüzemeltetési feladata a Józsefvárosi Önkormányzat tulajdonában álló közterületek teljes körű fenntartása, karbantartása, állagmegóvása, kisebb fejlesztések elvégzése. Ezen közterületek a parkok, játszóterek, kutyafuttatók, illetve az önkormányzat tulajdonában lévő utak, járdák, fasorok. Ezekre a feladatokra 1 milliárd 212 millió Ft támogatást biztosítunk, felhalmozási kiadásokra 37 millió </a:t>
            </a:r>
            <a:r>
              <a:rPr lang="hu-HU" sz="2400" dirty="0" smtClean="0"/>
              <a:t>Ft-ot</a:t>
            </a:r>
            <a:r>
              <a:rPr lang="hu-HU" sz="2400" dirty="0" smtClean="0"/>
              <a:t>. </a:t>
            </a:r>
            <a:endParaRPr lang="ru-RU" sz="240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7F88B1-A4F5-1048-AAFF-E8E3145AC3E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D8D709-BBC0-164C-ADAF-FAEA2EA90413}"/>
              </a:ext>
            </a:extLst>
          </p:cNvPr>
          <p:cNvSpPr/>
          <p:nvPr/>
        </p:nvSpPr>
        <p:spPr>
          <a:xfrm>
            <a:off x="18293691" y="4410523"/>
            <a:ext cx="6144662" cy="47525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5"/>
          </p:nvPr>
        </p:nvSpPr>
        <p:spPr>
          <a:xfrm>
            <a:off x="18889538" y="5720228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Városüzemeltetés:</a:t>
            </a:r>
            <a:b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</a:b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1 milliárd 212 millió forint</a:t>
            </a:r>
            <a:endParaRPr lang="en-US" sz="28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E262B7-74C3-3F46-BC40-18406AEEE11D}"/>
              </a:ext>
            </a:extLst>
          </p:cNvPr>
          <p:cNvSpPr/>
          <p:nvPr/>
        </p:nvSpPr>
        <p:spPr>
          <a:xfrm>
            <a:off x="18240926" y="9163051"/>
            <a:ext cx="6144662" cy="4554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>
          <a:xfrm>
            <a:off x="18961546" y="10099154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Felhalmozási kiadások: 37 millió forint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2116105" y="4410522"/>
            <a:ext cx="22269483" cy="9307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16105" y="522090"/>
            <a:ext cx="20157809" cy="2209319"/>
          </a:xfrm>
          <a:prstGeom prst="rect">
            <a:avLst/>
          </a:prstGeom>
        </p:spPr>
        <p:txBody>
          <a:bodyPr/>
          <a:lstStyle/>
          <a:p>
            <a:r>
              <a:rPr lang="hu-HU" b="0" dirty="0" smtClean="0"/>
              <a:t>VÁROSÜZEMELTETÉSI FELADATOK – FELHALMOZÁSI KIADÁSOK</a:t>
            </a:r>
            <a:endParaRPr lang="ru-RU" dirty="0"/>
          </a:p>
        </p:txBody>
      </p:sp>
      <p:sp>
        <p:nvSpPr>
          <p:cNvPr id="66" name="Текст 2"/>
          <p:cNvSpPr txBox="1">
            <a:spLocks/>
          </p:cNvSpPr>
          <p:nvPr/>
        </p:nvSpPr>
        <p:spPr>
          <a:xfrm>
            <a:off x="3551834" y="7208076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Közterületi közösségi illemhelyek üzemeltetése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673131" y="6066706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7</a:t>
            </a:r>
            <a:endParaRPr lang="ru-RU" sz="32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sp>
        <p:nvSpPr>
          <p:cNvPr id="69" name="Текст 2"/>
          <p:cNvSpPr txBox="1">
            <a:spLocks/>
          </p:cNvSpPr>
          <p:nvPr/>
        </p:nvSpPr>
        <p:spPr>
          <a:xfrm>
            <a:off x="10252179" y="7208076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Foghíjtelkek fejlesztése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373476" y="6066706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7</a:t>
            </a:r>
            <a:endParaRPr lang="ru-RU" sz="40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sp>
        <p:nvSpPr>
          <p:cNvPr id="72" name="Текст 2"/>
          <p:cNvSpPr txBox="1">
            <a:spLocks/>
          </p:cNvSpPr>
          <p:nvPr/>
        </p:nvSpPr>
        <p:spPr>
          <a:xfrm>
            <a:off x="16952523" y="7208076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Szeméttárolók kihelyezése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7073820" y="6066706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3</a:t>
            </a:r>
            <a:endParaRPr lang="ru-RU" sz="40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3551834" y="10575872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Új játszóeszközök beszerzése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673131" y="9434502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1</a:t>
            </a:r>
            <a:endParaRPr lang="ru-RU" sz="40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sp>
        <p:nvSpPr>
          <p:cNvPr id="78" name="Текст 2"/>
          <p:cNvSpPr txBox="1">
            <a:spLocks/>
          </p:cNvSpPr>
          <p:nvPr/>
        </p:nvSpPr>
        <p:spPr>
          <a:xfrm>
            <a:off x="10252179" y="10575872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Kutyafuttatók felújítása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0373476" y="9434502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10</a:t>
            </a:r>
            <a:endParaRPr lang="ru-RU" sz="40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sp>
        <p:nvSpPr>
          <p:cNvPr id="81" name="Текст 2"/>
          <p:cNvSpPr txBox="1">
            <a:spLocks/>
          </p:cNvSpPr>
          <p:nvPr/>
        </p:nvSpPr>
        <p:spPr>
          <a:xfrm>
            <a:off x="16952523" y="10575872"/>
            <a:ext cx="5105367" cy="1539506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u-HU" sz="3000" dirty="0" smtClean="0">
                <a:solidFill>
                  <a:schemeClr val="bg2"/>
                </a:solidFill>
              </a:rPr>
              <a:t>Kertészeti Iroda új eszközbeszerzés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7073820" y="9434502"/>
            <a:ext cx="836102" cy="836102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rPr>
              <a:t>10</a:t>
            </a:r>
            <a:endParaRPr lang="ru-RU" sz="4000" dirty="0">
              <a:solidFill>
                <a:schemeClr val="accen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A588E5-0961-C14C-A445-BC22CEC3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JKN </a:t>
            </a:r>
            <a:r>
              <a:rPr lang="hu-HU" b="0" dirty="0" err="1" smtClean="0"/>
              <a:t>Zrt</a:t>
            </a:r>
            <a:r>
              <a:rPr lang="hu-HU" b="0" dirty="0" smtClean="0"/>
              <a:t>.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6140412D-50B3-D341-96A4-7A0024DFC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3643" y="3690442"/>
            <a:ext cx="15193688" cy="864096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A 2021. évi </a:t>
            </a:r>
            <a:r>
              <a:rPr lang="hu-HU" sz="2400" dirty="0" smtClean="0"/>
              <a:t>kényszerű </a:t>
            </a:r>
            <a:r>
              <a:rPr lang="hu-HU" sz="2400" dirty="0"/>
              <a:t>költségcsökkentési döntések kiemelten érintik a JKN Zrt-t, hiszen ide tartozik számos olyan feladat, amely a járványidőszakban nem megvalósítható, illetve amely önként, a kötelező feladatokon felül vállalt. </a:t>
            </a:r>
            <a:r>
              <a:rPr lang="hu-HU" sz="2400" b="1" dirty="0"/>
              <a:t>A költségcsökkentési döntések az alábbi területeket érintik: </a:t>
            </a:r>
            <a:endParaRPr lang="hu-HU" sz="2400" b="1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Zászlógyűjtemény működésének felfüggesztése, 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H13 Diák- és Vállalkozásfejlesztési Központ vállalkozásfejlesztési tevékenységének megszüntetése,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káptalanfüredi és magyarkúti táboroztatási feladatok felfüggesztése,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Józsefvárosi Galéria jelenlegi formájában történő működésének felfüggesztése,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Kesztyűgyár Mátyás téri készségfejlesztő programjai kiadásainak mérséklése,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foglalkoztatási programok kiadásainak csökkentése,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Józsefváros újság, a jozsefvaros.hu költségeinek csökkentése,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illetve </a:t>
            </a:r>
            <a:r>
              <a:rPr lang="hu-HU" sz="2000" dirty="0"/>
              <a:t>a köztéri wi-fi hálózathoz kapcsolódó kiadások megszüntetése, a JKN által szervezett rendezvények kiadásainak csökkentése, </a:t>
            </a:r>
            <a:endParaRPr lang="hu-HU" sz="2000" dirty="0" smtClean="0"/>
          </a:p>
          <a:p>
            <a:pPr>
              <a:lnSpc>
                <a:spcPct val="150000"/>
              </a:lnSpc>
            </a:pPr>
            <a:r>
              <a:rPr lang="hu-HU" sz="2000" dirty="0" smtClean="0"/>
              <a:t>valamint </a:t>
            </a:r>
            <a:r>
              <a:rPr lang="hu-HU" sz="2000" dirty="0"/>
              <a:t>a gazdasági társaság irányítószervi kiadásainak csökkentése. </a:t>
            </a:r>
            <a:endParaRPr lang="hu-H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 smtClean="0"/>
              <a:t>A </a:t>
            </a:r>
            <a:r>
              <a:rPr lang="hu-HU" sz="2400" dirty="0"/>
              <a:t>társaság a költségvetési újraszervezése eredményeként összesen </a:t>
            </a:r>
            <a:r>
              <a:rPr lang="hu-HU" sz="2400" dirty="0" smtClean="0"/>
              <a:t>240 </a:t>
            </a:r>
            <a:r>
              <a:rPr lang="hu-HU" sz="2400" dirty="0"/>
              <a:t>millió Ft-tal csökkentette a kompenzációs </a:t>
            </a:r>
            <a:r>
              <a:rPr lang="hu-HU" sz="2400" dirty="0" smtClean="0"/>
              <a:t>igényét a 2020. </a:t>
            </a:r>
            <a:r>
              <a:rPr lang="hu-HU" sz="2400" dirty="0"/>
              <a:t>évi </a:t>
            </a:r>
            <a:r>
              <a:rPr lang="hu-HU" sz="2400" dirty="0" smtClean="0"/>
              <a:t>finanszírozásához képest</a:t>
            </a:r>
            <a:r>
              <a:rPr lang="hu-HU" sz="2400" dirty="0"/>
              <a:t>.</a:t>
            </a:r>
            <a:endParaRPr lang="ru-RU" sz="240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7F88B1-A4F5-1048-AAFF-E8E3145AC3E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D8D709-BBC0-164C-ADAF-FAEA2EA90413}"/>
              </a:ext>
            </a:extLst>
          </p:cNvPr>
          <p:cNvSpPr/>
          <p:nvPr/>
        </p:nvSpPr>
        <p:spPr>
          <a:xfrm>
            <a:off x="18293691" y="4410523"/>
            <a:ext cx="6144662" cy="47525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5"/>
          </p:nvPr>
        </p:nvSpPr>
        <p:spPr>
          <a:xfrm>
            <a:off x="18889538" y="5720228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Járványidőszakban nem megvalósítható feladatok csökkentése</a:t>
            </a:r>
            <a:endParaRPr lang="en-US" sz="28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E262B7-74C3-3F46-BC40-18406AEEE11D}"/>
              </a:ext>
            </a:extLst>
          </p:cNvPr>
          <p:cNvSpPr/>
          <p:nvPr/>
        </p:nvSpPr>
        <p:spPr>
          <a:xfrm>
            <a:off x="18240926" y="9163051"/>
            <a:ext cx="6144662" cy="4554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>
          <a:xfrm>
            <a:off x="18961546" y="10099154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Kötelező feladatokon felül vállalt feladatok csökkentése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0A588E5-0961-C14C-A445-BC22CEC3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Rév8 </a:t>
            </a:r>
            <a:r>
              <a:rPr lang="hu-HU" b="0" dirty="0" err="1" smtClean="0"/>
              <a:t>Zrt</a:t>
            </a:r>
            <a:r>
              <a:rPr lang="hu-HU" b="0" dirty="0" smtClean="0"/>
              <a:t>.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6140412D-50B3-D341-96A4-7A0024DFC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6105" y="4266506"/>
            <a:ext cx="14901225" cy="74168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A 2020. évi finanszírozástól eltérően 2021-ben átadott pénzeszköz formájában, kompenzációval történik a társaság feladatellátásának és működésének a finanszírozása. Ennek köszönhetően lehetőség nyílt a cég által javasolt </a:t>
            </a:r>
            <a:r>
              <a:rPr lang="hu-HU" sz="2400" dirty="0" smtClean="0"/>
              <a:t>létszámfejlesztésre és ezzel együtt </a:t>
            </a:r>
            <a:r>
              <a:rPr lang="hu-HU" sz="2400" dirty="0">
                <a:solidFill>
                  <a:srgbClr val="414545"/>
                </a:solidFill>
              </a:rPr>
              <a:t>az önkormányzati finanszírozás </a:t>
            </a:r>
            <a:r>
              <a:rPr lang="hu-HU" sz="2400" dirty="0" smtClean="0">
                <a:solidFill>
                  <a:srgbClr val="414545"/>
                </a:solidFill>
              </a:rPr>
              <a:t> is </a:t>
            </a:r>
            <a:r>
              <a:rPr lang="hu-HU" sz="2400" dirty="0" smtClean="0"/>
              <a:t>10 M </a:t>
            </a:r>
            <a:r>
              <a:rPr lang="hu-HU" sz="2400" dirty="0" err="1" smtClean="0"/>
              <a:t>Ft-al</a:t>
            </a:r>
            <a:r>
              <a:rPr lang="hu-HU" sz="2400" dirty="0" smtClean="0"/>
              <a:t> csökkent.</a:t>
            </a:r>
            <a:endParaRPr lang="ru-RU" sz="240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D7F88B1-A4F5-1048-AAFF-E8E3145AC3E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0D8D709-BBC0-164C-ADAF-FAEA2EA90413}"/>
              </a:ext>
            </a:extLst>
          </p:cNvPr>
          <p:cNvSpPr/>
          <p:nvPr/>
        </p:nvSpPr>
        <p:spPr>
          <a:xfrm>
            <a:off x="18293691" y="4410523"/>
            <a:ext cx="6144662" cy="47525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dist="774700" dir="2700000" sx="98000" sy="98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5"/>
          </p:nvPr>
        </p:nvSpPr>
        <p:spPr>
          <a:xfrm>
            <a:off x="18889538" y="5720228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Az önkormányzat </a:t>
            </a: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122 </a:t>
            </a:r>
            <a:r>
              <a:rPr lang="hu-HU" sz="2800" dirty="0" smtClean="0">
                <a:latin typeface="Roboto Medium" charset="0"/>
                <a:ea typeface="Roboto Medium" charset="0"/>
                <a:cs typeface="Roboto Medium" charset="0"/>
              </a:rPr>
              <a:t>millió forinttal finanszírozza működését. </a:t>
            </a:r>
            <a:endParaRPr lang="en-US" sz="2800" dirty="0"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E262B7-74C3-3F46-BC40-18406AEEE11D}"/>
              </a:ext>
            </a:extLst>
          </p:cNvPr>
          <p:cNvSpPr/>
          <p:nvPr/>
        </p:nvSpPr>
        <p:spPr>
          <a:xfrm>
            <a:off x="18240926" y="9163051"/>
            <a:ext cx="6144662" cy="4554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>
          <a:xfrm>
            <a:off x="18961546" y="10099154"/>
            <a:ext cx="4191973" cy="213311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A Rév8 </a:t>
            </a:r>
            <a:r>
              <a:rPr lang="hu-HU" sz="2800" dirty="0" err="1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városrehabilitációs</a:t>
            </a:r>
            <a:r>
              <a:rPr lang="hu-HU" sz="2800" dirty="0" smtClean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rPr>
              <a:t>, városfejlesztési tevékenységet végez.</a:t>
            </a:r>
            <a:endParaRPr lang="en-US" sz="2800" dirty="0">
              <a:solidFill>
                <a:schemeClr val="tx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4E67DF2-99F7-9E42-B807-2E6620CC763B}"/>
              </a:ext>
            </a:extLst>
          </p:cNvPr>
          <p:cNvSpPr/>
          <p:nvPr/>
        </p:nvSpPr>
        <p:spPr>
          <a:xfrm>
            <a:off x="1679626" y="5036"/>
            <a:ext cx="22705962" cy="1371758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9308A7B1-025F-0246-933A-E6FE194E764A}"/>
              </a:ext>
            </a:extLst>
          </p:cNvPr>
          <p:cNvSpPr txBox="1">
            <a:spLocks/>
          </p:cNvSpPr>
          <p:nvPr/>
        </p:nvSpPr>
        <p:spPr>
          <a:xfrm>
            <a:off x="3191794" y="7146826"/>
            <a:ext cx="17163500" cy="4680520"/>
          </a:xfrm>
          <a:prstGeom prst="rect">
            <a:avLst/>
          </a:prstGeom>
        </p:spPr>
        <p:txBody>
          <a:bodyPr/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lang="ru-RU" sz="14000" b="0" i="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9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KÖSZÖNÖM FIGYELMÜKET!</a:t>
            </a:r>
            <a:endParaRPr lang="en-US" sz="9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3191794" y="10243170"/>
            <a:ext cx="13681520" cy="2448272"/>
          </a:xfrm>
          <a:prstGeom prst="rect">
            <a:avLst/>
          </a:prstGeom>
        </p:spPr>
        <p:txBody>
          <a:bodyPr/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Hőrich Szilvia </a:t>
            </a:r>
            <a:r>
              <a:rPr lang="hu-HU" sz="5400" b="0" dirty="0" smtClean="0">
                <a:solidFill>
                  <a:schemeClr val="bg1"/>
                </a:solidFill>
              </a:rPr>
              <a:t>gazdasági vezető</a:t>
            </a:r>
            <a:br>
              <a:rPr lang="hu-HU" sz="5400" b="0" dirty="0" smtClean="0">
                <a:solidFill>
                  <a:schemeClr val="bg1"/>
                </a:solidFill>
              </a:rPr>
            </a:br>
            <a:r>
              <a:rPr lang="hu-HU" sz="5400" dirty="0">
                <a:solidFill>
                  <a:schemeClr val="bg1"/>
                </a:solidFill>
              </a:rPr>
              <a:t/>
            </a:r>
            <a:br>
              <a:rPr lang="hu-HU" sz="5400" dirty="0">
                <a:solidFill>
                  <a:schemeClr val="bg1"/>
                </a:solidFill>
              </a:rPr>
            </a:br>
            <a:r>
              <a:rPr lang="hu-HU" sz="5400" dirty="0" smtClean="0">
                <a:solidFill>
                  <a:schemeClr val="bg1"/>
                </a:solidFill>
              </a:rPr>
              <a:t>2021. március 10.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83683" y="9146470"/>
            <a:ext cx="3960440" cy="2680876"/>
            <a:chOff x="2183683" y="9146470"/>
            <a:chExt cx="3960440" cy="2680876"/>
          </a:xfrm>
        </p:grpSpPr>
        <p:sp>
          <p:nvSpPr>
            <p:cNvPr id="19" name="Текст 2"/>
            <p:cNvSpPr txBox="1">
              <a:spLocks/>
            </p:cNvSpPr>
            <p:nvPr/>
          </p:nvSpPr>
          <p:spPr>
            <a:xfrm>
              <a:off x="2183683" y="10287840"/>
              <a:ext cx="396044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 2020-as költségvetés szervezőeleme a fenntarthatóság biztosítása volt.</a:t>
              </a:r>
              <a:endParaRPr lang="ru-RU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304979" y="9146470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1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368259" y="9146470"/>
            <a:ext cx="3960440" cy="2680876"/>
            <a:chOff x="7368259" y="9146470"/>
            <a:chExt cx="3960440" cy="2680876"/>
          </a:xfrm>
        </p:grpSpPr>
        <p:sp>
          <p:nvSpPr>
            <p:cNvPr id="22" name="Текст 2"/>
            <p:cNvSpPr txBox="1">
              <a:spLocks/>
            </p:cNvSpPr>
            <p:nvPr/>
          </p:nvSpPr>
          <p:spPr>
            <a:xfrm>
              <a:off x="7368259" y="10287840"/>
              <a:ext cx="396044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Az egyensúlyhiányos helyzet fizetési válsággal fenyegetett.</a:t>
              </a:r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489555" y="9146470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2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2552835" y="9146470"/>
            <a:ext cx="3960440" cy="2680876"/>
            <a:chOff x="12552835" y="9146470"/>
            <a:chExt cx="3960440" cy="2680876"/>
          </a:xfrm>
        </p:grpSpPr>
        <p:sp>
          <p:nvSpPr>
            <p:cNvPr id="25" name="Текст 2"/>
            <p:cNvSpPr txBox="1">
              <a:spLocks/>
            </p:cNvSpPr>
            <p:nvPr/>
          </p:nvSpPr>
          <p:spPr>
            <a:xfrm>
              <a:off x="12552835" y="10287840"/>
              <a:ext cx="396044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 működési eredmény igen szerény, 1 milliárd forintos többletet mutatott. 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2674131" y="9146470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3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7737411" y="9146470"/>
            <a:ext cx="3960440" cy="2680876"/>
            <a:chOff x="17737411" y="9146470"/>
            <a:chExt cx="3960440" cy="2680876"/>
          </a:xfrm>
        </p:grpSpPr>
        <p:sp>
          <p:nvSpPr>
            <p:cNvPr id="28" name="Текст 2"/>
            <p:cNvSpPr txBox="1">
              <a:spLocks/>
            </p:cNvSpPr>
            <p:nvPr/>
          </p:nvSpPr>
          <p:spPr>
            <a:xfrm>
              <a:off x="17737411" y="10287840"/>
              <a:ext cx="3960440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Már 2020-ban számos olyan lépést tettünk, amely takarékos és helyes döntésnek bizonyult.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7858707" y="9146470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4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F5F8B36-1CAC-674E-B97E-18697F888460}"/>
              </a:ext>
            </a:extLst>
          </p:cNvPr>
          <p:cNvSpPr/>
          <p:nvPr/>
        </p:nvSpPr>
        <p:spPr>
          <a:xfrm>
            <a:off x="1" y="0"/>
            <a:ext cx="24385587" cy="8226946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7">
            <a:extLst>
              <a:ext uri="{FF2B5EF4-FFF2-40B4-BE49-F238E27FC236}">
                <a16:creationId xmlns="" xmlns:a16="http://schemas.microsoft.com/office/drawing/2014/main" id="{C8316A15-D25B-8A47-8B69-5CA225165CF2}"/>
              </a:ext>
            </a:extLst>
          </p:cNvPr>
          <p:cNvSpPr txBox="1">
            <a:spLocks/>
          </p:cNvSpPr>
          <p:nvPr/>
        </p:nvSpPr>
        <p:spPr>
          <a:xfrm>
            <a:off x="2116105" y="4194498"/>
            <a:ext cx="13101025" cy="31366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600" b="1" i="0" kern="1200" baseline="0">
                <a:solidFill>
                  <a:schemeClr val="bg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hu-HU" b="0" dirty="0" smtClean="0"/>
              <a:t>A KORÁBBI EGYENSÚLYJAVÍTÓ DÖNTÉSEK ÉRTÉKESNEK BIZONYULTAK</a:t>
            </a:r>
            <a:endParaRPr lang="ru-RU" b="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9"/>
          </p:nvPr>
        </p:nvSpPr>
        <p:spPr>
          <a:xfrm>
            <a:off x="7296250" y="5562650"/>
            <a:ext cx="14977664" cy="20162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u-HU" sz="3600" dirty="0"/>
              <a:t>Ilyen előzményeket követően kellett az Önkormányzatnak megküzdenie az elmúlt egy év kettős kihívásával: a járvány okozta gazdasági visszaeséssel és az önkormányzatokat sújtó kormányzati elvonásokkal.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6105" y="5562650"/>
            <a:ext cx="4460065" cy="6552728"/>
          </a:xfrm>
          <a:prstGeom prst="rect">
            <a:avLst/>
          </a:prstGeom>
        </p:spPr>
        <p:txBody>
          <a:bodyPr/>
          <a:lstStyle/>
          <a:p>
            <a:r>
              <a:rPr lang="hu-HU" sz="4400" b="0" dirty="0" smtClean="0">
                <a:solidFill>
                  <a:schemeClr val="tx2"/>
                </a:solidFill>
              </a:rPr>
              <a:t>KETTŐS KIHÍVÁS: JÁRVÁNY ÉS KORMÁNYZATI ELVONÁSOK</a:t>
            </a:r>
            <a:endParaRPr lang="ru-RU" sz="5400" b="0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325A651E-906D-CC42-962E-55B4F0992784}"/>
              </a:ext>
            </a:extLst>
          </p:cNvPr>
          <p:cNvGrpSpPr/>
          <p:nvPr/>
        </p:nvGrpSpPr>
        <p:grpSpPr>
          <a:xfrm>
            <a:off x="7300617" y="8442970"/>
            <a:ext cx="7992888" cy="4038320"/>
            <a:chOff x="13456866" y="4482529"/>
            <a:chExt cx="8922853" cy="2613888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293AD940-D868-EB40-8E82-041D9B9EEF00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7" name="Текст 15">
              <a:extLst>
                <a:ext uri="{FF2B5EF4-FFF2-40B4-BE49-F238E27FC236}">
                  <a16:creationId xmlns="" xmlns:a16="http://schemas.microsoft.com/office/drawing/2014/main" id="{07ACE0E8-80FC-2947-A84F-D5CEFC339BD7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3" y="4799365"/>
              <a:ext cx="6387027" cy="166630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40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A koronavírus járvány gazdasági hatásai</a:t>
              </a:r>
              <a:endParaRPr lang="en-US" sz="40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C0F4BE2-890D-FB46-9180-C7172DC6F83F}"/>
              </a:ext>
            </a:extLst>
          </p:cNvPr>
          <p:cNvGrpSpPr/>
          <p:nvPr/>
        </p:nvGrpSpPr>
        <p:grpSpPr>
          <a:xfrm>
            <a:off x="16365396" y="8442970"/>
            <a:ext cx="7992888" cy="4038320"/>
            <a:chOff x="13456866" y="4482529"/>
            <a:chExt cx="8922853" cy="261388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35219B5C-2E3F-144E-BC99-916ADC8D6CED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7" name="Текст 15">
              <a:extLst>
                <a:ext uri="{FF2B5EF4-FFF2-40B4-BE49-F238E27FC236}">
                  <a16:creationId xmlns="" xmlns:a16="http://schemas.microsoft.com/office/drawing/2014/main" id="{6B6CD7F3-B394-0145-BD05-7087A22813F5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3" y="4799365"/>
              <a:ext cx="6387027" cy="166630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40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Kormányzati döntések gazdasági hatásai</a:t>
              </a:r>
              <a:endParaRPr lang="en-US" sz="40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05F9A14-FDBC-604D-BEF1-71B3E8CE737F}"/>
              </a:ext>
            </a:extLst>
          </p:cNvPr>
          <p:cNvSpPr/>
          <p:nvPr/>
        </p:nvSpPr>
        <p:spPr>
          <a:xfrm>
            <a:off x="0" y="0"/>
            <a:ext cx="24356442" cy="4410523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9"/>
          </p:nvPr>
        </p:nvSpPr>
        <p:spPr>
          <a:xfrm>
            <a:off x="8592394" y="5562650"/>
            <a:ext cx="13681520" cy="6264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u-HU" sz="3600" dirty="0"/>
              <a:t>A kormányzati döntések nemcsak működési bevétel kieséssel, hanem </a:t>
            </a:r>
            <a:r>
              <a:rPr lang="hu-HU" sz="3600" dirty="0">
                <a:solidFill>
                  <a:srgbClr val="00B050"/>
                </a:solidFill>
              </a:rPr>
              <a:t>fejlesztési források elvételével </a:t>
            </a:r>
            <a:r>
              <a:rPr lang="hu-HU" sz="3600" dirty="0"/>
              <a:t>is jártak Józsefváros esetében. Összességében kb. 1,125 milliárd Ft összeget vont el a kormány 2020 tavaszi döntésével, amely többek között bérlakás-felújításokat, óvoda- és bölcsőde-felújításokat, parkolók kialakítását, közbiztonsági fejlesztést és köztérfejlesztést tett volna lehetővé.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5400" b="0" dirty="0" smtClean="0"/>
              <a:t>KORMÁNYZATI ELVONÁSOK</a:t>
            </a:r>
            <a:endParaRPr lang="ru-RU" b="0" dirty="0">
              <a:solidFill>
                <a:schemeClr val="bg2"/>
              </a:solidFill>
            </a:endParaRP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r="34011"/>
          <a:stretch>
            <a:fillRect/>
          </a:stretch>
        </p:blipFill>
        <p:spPr/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E84B15B-03C4-404B-8242-D88AC0A67862}"/>
              </a:ext>
            </a:extLst>
          </p:cNvPr>
          <p:cNvGrpSpPr/>
          <p:nvPr/>
        </p:nvGrpSpPr>
        <p:grpSpPr>
          <a:xfrm>
            <a:off x="2183683" y="10603210"/>
            <a:ext cx="5112568" cy="1503550"/>
            <a:chOff x="13456866" y="4482529"/>
            <a:chExt cx="8922853" cy="261388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4086F272-684D-FA4F-BF48-E149E032B45E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4" name="Текст 15">
              <a:extLst>
                <a:ext uri="{FF2B5EF4-FFF2-40B4-BE49-F238E27FC236}">
                  <a16:creationId xmlns="" xmlns:a16="http://schemas.microsoft.com/office/drawing/2014/main" id="{50E84F08-6ECB-7A45-885E-EFB1AA59E84D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2" y="5252334"/>
              <a:ext cx="7681732" cy="1377107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8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Saját forrásból költünk óvodáink felújítására</a:t>
              </a:r>
              <a:endParaRPr lang="ru-RU" sz="22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376370" y="4482530"/>
            <a:ext cx="15049672" cy="16561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u-HU" sz="3200" dirty="0"/>
              <a:t>Egyenlegjavító döntéseink kapcsán a következő elveket érvényesítettük: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D15951E-9D10-5E47-AC3D-A6A3F7BC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HOGYAN VÉDJÜK MEG JÓZSEFVÁROST?</a:t>
            </a:r>
            <a:br>
              <a:rPr lang="hu-HU" b="0" dirty="0" smtClean="0"/>
            </a:br>
            <a:r>
              <a:rPr lang="hu-HU" b="0" dirty="0" smtClean="0"/>
              <a:t>AZ EGYENLEGJAVÍTÓ DÖNTÉSEK ELVEI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8311563" y="6234769"/>
            <a:ext cx="4673319" cy="2680876"/>
            <a:chOff x="1967658" y="8903012"/>
            <a:chExt cx="4673319" cy="2680876"/>
          </a:xfrm>
        </p:grpSpPr>
        <p:sp>
          <p:nvSpPr>
            <p:cNvPr id="29" name="Текст 2"/>
            <p:cNvSpPr txBox="1">
              <a:spLocks/>
            </p:cNvSpPr>
            <p:nvPr/>
          </p:nvSpPr>
          <p:spPr>
            <a:xfrm>
              <a:off x="1967658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Az alapvető ellátások védelme.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88955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1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3208107" y="6234769"/>
            <a:ext cx="4673319" cy="2680876"/>
            <a:chOff x="7141587" y="8903012"/>
            <a:chExt cx="4673319" cy="2680876"/>
          </a:xfrm>
        </p:grpSpPr>
        <p:sp>
          <p:nvSpPr>
            <p:cNvPr id="32" name="Текст 2"/>
            <p:cNvSpPr txBox="1">
              <a:spLocks/>
            </p:cNvSpPr>
            <p:nvPr/>
          </p:nvSpPr>
          <p:spPr>
            <a:xfrm>
              <a:off x="7141587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 döntések csak indokolt esetben járjanak létszámcsökkentéssel. </a:t>
              </a:r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7262884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2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8104651" y="6234769"/>
            <a:ext cx="4673319" cy="2680876"/>
            <a:chOff x="12315515" y="8903012"/>
            <a:chExt cx="4673319" cy="2680876"/>
          </a:xfrm>
        </p:grpSpPr>
        <p:sp>
          <p:nvSpPr>
            <p:cNvPr id="35" name="Текст 2"/>
            <p:cNvSpPr txBox="1">
              <a:spLocks/>
            </p:cNvSpPr>
            <p:nvPr/>
          </p:nvSpPr>
          <p:spPr>
            <a:xfrm>
              <a:off x="12315515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 politika magán kezdi.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2436812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3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311563" y="9358547"/>
            <a:ext cx="4673319" cy="2680876"/>
            <a:chOff x="1967658" y="8903012"/>
            <a:chExt cx="4673319" cy="2680876"/>
          </a:xfrm>
        </p:grpSpPr>
        <p:sp>
          <p:nvSpPr>
            <p:cNvPr id="38" name="Текст 2"/>
            <p:cNvSpPr txBox="1">
              <a:spLocks/>
            </p:cNvSpPr>
            <p:nvPr/>
          </p:nvSpPr>
          <p:spPr>
            <a:xfrm>
              <a:off x="1967658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A városüzemeltetés nem sérülhet.</a:t>
              </a:r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088955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4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3208107" y="9358547"/>
            <a:ext cx="4673319" cy="2680876"/>
            <a:chOff x="7141587" y="8903012"/>
            <a:chExt cx="4673319" cy="2680876"/>
          </a:xfrm>
        </p:grpSpPr>
        <p:sp>
          <p:nvSpPr>
            <p:cNvPr id="41" name="Текст 2"/>
            <p:cNvSpPr txBox="1">
              <a:spLocks/>
            </p:cNvSpPr>
            <p:nvPr/>
          </p:nvSpPr>
          <p:spPr>
            <a:xfrm>
              <a:off x="7141587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Önként vállalt feladatok racionalizálása.</a:t>
              </a:r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7262884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5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8104651" y="9358547"/>
            <a:ext cx="4673319" cy="2680876"/>
            <a:chOff x="12315515" y="8903012"/>
            <a:chExt cx="4673319" cy="2680876"/>
          </a:xfrm>
        </p:grpSpPr>
        <p:sp>
          <p:nvSpPr>
            <p:cNvPr id="44" name="Текст 2"/>
            <p:cNvSpPr txBox="1">
              <a:spLocks/>
            </p:cNvSpPr>
            <p:nvPr/>
          </p:nvSpPr>
          <p:spPr>
            <a:xfrm>
              <a:off x="12315515" y="10044382"/>
              <a:ext cx="4673319" cy="1539506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100" b="0" i="0" kern="1200" baseline="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hu-HU" dirty="0" smtClean="0"/>
                <a:t>Központban a dolgozók megbecsülése</a:t>
              </a:r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12436812" y="8903012"/>
              <a:ext cx="836102" cy="836102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Light" charset="0"/>
                </a:rPr>
                <a:t>6</a:t>
              </a:r>
              <a:endParaRPr lang="ru-RU" sz="24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 charset="0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C7C8424-FE47-3745-8410-7C93D752DC12}"/>
              </a:ext>
            </a:extLst>
          </p:cNvPr>
          <p:cNvSpPr/>
          <p:nvPr/>
        </p:nvSpPr>
        <p:spPr>
          <a:xfrm>
            <a:off x="1" y="4698554"/>
            <a:ext cx="7080226" cy="9019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7">
            <a:extLst>
              <a:ext uri="{FF2B5EF4-FFF2-40B4-BE49-F238E27FC236}">
                <a16:creationId xmlns="" xmlns:a16="http://schemas.microsoft.com/office/drawing/2014/main" id="{C3E0B839-EABE-984D-84F3-3EC1D542AD80}"/>
              </a:ext>
            </a:extLst>
          </p:cNvPr>
          <p:cNvSpPr txBox="1">
            <a:spLocks/>
          </p:cNvSpPr>
          <p:nvPr/>
        </p:nvSpPr>
        <p:spPr>
          <a:xfrm>
            <a:off x="1449605" y="5310622"/>
            <a:ext cx="4896544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600" b="1" i="0" kern="1200" baseline="0">
                <a:solidFill>
                  <a:schemeClr val="bg2"/>
                </a:solidFill>
                <a:latin typeface="Roboto Black" charset="0"/>
                <a:ea typeface="Roboto Black" charset="0"/>
                <a:cs typeface="Roboto Black" charset="0"/>
              </a:defRPr>
            </a:lvl1pPr>
          </a:lstStyle>
          <a:p>
            <a:r>
              <a:rPr lang="hu-HU" sz="3200" dirty="0"/>
              <a:t>A</a:t>
            </a:r>
            <a:r>
              <a:rPr lang="hu-HU" sz="3200" dirty="0" smtClean="0"/>
              <a:t> </a:t>
            </a:r>
            <a:r>
              <a:rPr lang="hu-HU" sz="3200" dirty="0"/>
              <a:t>2021-es év feladata,  hogy megvédjük Józsefvárost a </a:t>
            </a:r>
            <a:r>
              <a:rPr lang="hu-HU" sz="3200" dirty="0" smtClean="0"/>
              <a:t>külső </a:t>
            </a:r>
            <a:r>
              <a:rPr lang="hu-HU" sz="3200" dirty="0"/>
              <a:t>negatív hatásoktól, biztosítsuk a költségvetés egyensúlyát és fenntarthatóságát, és továbbra is  garantáljuk a kerületi intézmények működését, az önkormányzat feladatainak biztonságos ellátását.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09EF78E-E011-BA41-8C3D-6790C58EEE1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447"/>
            <a:ext cx="24385588" cy="13716695"/>
          </a:xfrm>
          <a:custGeom>
            <a:avLst/>
            <a:gdLst>
              <a:gd name="connsiteX0" fmla="*/ 0 w 6078092"/>
              <a:gd name="connsiteY0" fmla="*/ 0 h 5382630"/>
              <a:gd name="connsiteX1" fmla="*/ 6078092 w 6078092"/>
              <a:gd name="connsiteY1" fmla="*/ 0 h 5382630"/>
              <a:gd name="connsiteX2" fmla="*/ 6078092 w 6078092"/>
              <a:gd name="connsiteY2" fmla="*/ 5382630 h 5382630"/>
              <a:gd name="connsiteX3" fmla="*/ 0 w 6078092"/>
              <a:gd name="connsiteY3" fmla="*/ 5382630 h 53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92" h="5382630">
                <a:moveTo>
                  <a:pt x="0" y="0"/>
                </a:moveTo>
                <a:lnTo>
                  <a:pt x="6078092" y="0"/>
                </a:lnTo>
                <a:lnTo>
                  <a:pt x="6078092" y="5382630"/>
                </a:lnTo>
                <a:lnTo>
                  <a:pt x="0" y="5382630"/>
                </a:lnTo>
                <a:close/>
              </a:path>
            </a:pathLst>
          </a:custGeom>
        </p:spPr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55FB88-9CAC-484D-9003-F51D594726FF}"/>
              </a:ext>
            </a:extLst>
          </p:cNvPr>
          <p:cNvSpPr/>
          <p:nvPr/>
        </p:nvSpPr>
        <p:spPr>
          <a:xfrm>
            <a:off x="0" y="447"/>
            <a:ext cx="24385588" cy="13716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AZ ÖNKORMÁNYZAT BEVÉTELEI</a:t>
            </a:r>
            <a:endParaRPr lang="ru-RU" sz="9600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C653DD-09D1-7D4C-9FAD-2442B851E4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1817" y="6171666"/>
            <a:ext cx="12967241" cy="4575560"/>
          </a:xfrm>
        </p:spPr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költségvetés </a:t>
            </a:r>
            <a:r>
              <a:rPr lang="hu-HU" sz="3600" b="1" dirty="0">
                <a:solidFill>
                  <a:schemeClr val="bg1"/>
                </a:solidFill>
              </a:rPr>
              <a:t>működési bevételei </a:t>
            </a:r>
            <a:r>
              <a:rPr lang="hu-HU" sz="3600" dirty="0">
                <a:solidFill>
                  <a:schemeClr val="bg1"/>
                </a:solidFill>
              </a:rPr>
              <a:t>a napi, zavartalan működést és folyamatos feladatellátást biztosítják. A költségvetés </a:t>
            </a:r>
            <a:r>
              <a:rPr lang="hu-HU" sz="3600" b="1" dirty="0">
                <a:solidFill>
                  <a:schemeClr val="bg1"/>
                </a:solidFill>
              </a:rPr>
              <a:t>felhalmozási bevételei </a:t>
            </a:r>
            <a:r>
              <a:rPr lang="hu-HU" sz="3600" dirty="0">
                <a:solidFill>
                  <a:schemeClr val="bg1"/>
                </a:solidFill>
              </a:rPr>
              <a:t>eseti jellegűek, egyszer valósulnak meg és értékesítésekhez, fejlesztésekhez, beruházásokhoz kapcsolódnak. </a:t>
            </a:r>
            <a:r>
              <a:rPr lang="hu-HU" sz="3600" b="1" dirty="0">
                <a:solidFill>
                  <a:schemeClr val="bg1"/>
                </a:solidFill>
              </a:rPr>
              <a:t>Az önkormányzat 2021-ben összesen mintegy 28 milliárd forint bevétellel tervez.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44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CF63CE5-B662-724E-A044-055FEA4ED810}"/>
              </a:ext>
            </a:extLst>
          </p:cNvPr>
          <p:cNvGrpSpPr/>
          <p:nvPr/>
        </p:nvGrpSpPr>
        <p:grpSpPr>
          <a:xfrm>
            <a:off x="13365587" y="9811122"/>
            <a:ext cx="9623344" cy="2376264"/>
            <a:chOff x="13456866" y="4482529"/>
            <a:chExt cx="8922853" cy="2613888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38FC81D-1F8A-CF4F-8463-8113074F8846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5" name="Текст 15">
              <a:extLst>
                <a:ext uri="{FF2B5EF4-FFF2-40B4-BE49-F238E27FC236}">
                  <a16:creationId xmlns="" xmlns:a16="http://schemas.microsoft.com/office/drawing/2014/main" id="{D6F098DA-C266-B447-AB53-ADEFAD1D7946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3" y="4799365"/>
              <a:ext cx="6387027" cy="166630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8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Felhalmozási bevétel</a:t>
              </a:r>
              <a:endParaRPr lang="en-US" sz="28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1,2 milliárd </a:t>
              </a: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 forintos </a:t>
              </a: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emelkedéssel </a:t>
              </a: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 tervezünk</a:t>
              </a: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.</a:t>
              </a:r>
              <a:endParaRPr lang="ru-RU" sz="22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0EE1FFBD-D51F-F841-BF6B-1520AD234F33}"/>
              </a:ext>
            </a:extLst>
          </p:cNvPr>
          <p:cNvGrpSpPr/>
          <p:nvPr/>
        </p:nvGrpSpPr>
        <p:grpSpPr>
          <a:xfrm>
            <a:off x="13365587" y="6966806"/>
            <a:ext cx="9623344" cy="2376264"/>
            <a:chOff x="13456866" y="4482529"/>
            <a:chExt cx="8922853" cy="2613888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0298E217-3187-4E47-AFEE-09B7AB5BA653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9" name="Текст 15">
              <a:extLst>
                <a:ext uri="{FF2B5EF4-FFF2-40B4-BE49-F238E27FC236}">
                  <a16:creationId xmlns="" xmlns:a16="http://schemas.microsoft.com/office/drawing/2014/main" id="{41D4B701-923F-0D44-A7E2-2BA973658D00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3" y="4799365"/>
              <a:ext cx="6387027" cy="166630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800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Központi költségvetésből származó támogatások</a:t>
              </a:r>
              <a:endParaRPr lang="en-US" sz="2800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tx2"/>
                  </a:solidFill>
                  <a:latin typeface="Roboto Light" charset="0"/>
                  <a:ea typeface="Roboto Light" charset="0"/>
                  <a:cs typeface="Roboto Light" charset="0"/>
                </a:rPr>
                <a:t>32 millió forinttal csökkennek 2020-hoz képest.</a:t>
              </a:r>
              <a:endParaRPr lang="ru-RU" sz="220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116105" y="4266506"/>
            <a:ext cx="10004681" cy="74168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176"/>
              </a:spcBef>
              <a:buNone/>
            </a:pPr>
            <a:r>
              <a:rPr lang="hu-HU" sz="2400" dirty="0"/>
              <a:t>A működési bevételeken belül, amelyek összességében 17 és fél milliárd Ft-ot tesznek ki, a forrásmegosztásból származó bevételek, az önkormányzat által beszedett helyi adókból származó bevételek, valamint a központi költségvetésből származó támogatások esetében a költségvetés jelentős bevételcsökkenéssel és bizonytalansággal számol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1176"/>
              </a:spcBef>
              <a:buNone/>
            </a:pPr>
            <a:endParaRPr lang="hu-HU" sz="2400" dirty="0"/>
          </a:p>
          <a:p>
            <a:pPr marL="0" indent="0">
              <a:lnSpc>
                <a:spcPct val="150000"/>
              </a:lnSpc>
              <a:spcBef>
                <a:spcPts val="1176"/>
              </a:spcBef>
              <a:buNone/>
            </a:pPr>
            <a:r>
              <a:rPr lang="hu-HU" sz="2400" dirty="0"/>
              <a:t>A főváros által beszedett, </a:t>
            </a:r>
            <a:r>
              <a:rPr lang="hu-HU" sz="2400" dirty="0" smtClean="0"/>
              <a:t>és a Józsefvárosi Önkormányzatot megillető ún</a:t>
            </a:r>
            <a:r>
              <a:rPr lang="hu-HU" sz="2400" dirty="0"/>
              <a:t>. </a:t>
            </a:r>
            <a:r>
              <a:rPr lang="hu-HU" sz="2400" b="1" dirty="0"/>
              <a:t>forrásmegosztásból származó bevételek </a:t>
            </a:r>
            <a:r>
              <a:rPr lang="hu-HU" sz="2400" dirty="0"/>
              <a:t>jelentős, </a:t>
            </a:r>
            <a:r>
              <a:rPr lang="hu-HU" sz="2400" dirty="0" smtClean="0"/>
              <a:t>1,5 milliárd </a:t>
            </a:r>
            <a:r>
              <a:rPr lang="hu-HU" sz="2400" dirty="0" smtClean="0"/>
              <a:t>forintot </a:t>
            </a:r>
            <a:r>
              <a:rPr lang="hu-HU" sz="2400" dirty="0"/>
              <a:t>meghaladó csökkenésével </a:t>
            </a:r>
            <a:r>
              <a:rPr lang="hu-HU" sz="2400" dirty="0" smtClean="0"/>
              <a:t>számolunk a 2021-ben a legfrissebb számítások alapján. </a:t>
            </a:r>
            <a:endParaRPr lang="ru-RU" sz="240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AE7D012B-FA52-8E47-BEB6-E3DB4139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 smtClean="0"/>
              <a:t>AZ ÖNKORMÁNYZAT BEVÉTELEI</a:t>
            </a: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78755B4-23EF-9C4D-A9C8-C92D0C85A874}"/>
              </a:ext>
            </a:extLst>
          </p:cNvPr>
          <p:cNvGrpSpPr/>
          <p:nvPr/>
        </p:nvGrpSpPr>
        <p:grpSpPr>
          <a:xfrm>
            <a:off x="13365587" y="4122490"/>
            <a:ext cx="9623344" cy="2376264"/>
            <a:chOff x="13456866" y="4482529"/>
            <a:chExt cx="8922853" cy="261388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5D3A912-A176-324E-B092-0C69F070441C}"/>
                </a:ext>
              </a:extLst>
            </p:cNvPr>
            <p:cNvSpPr/>
            <p:nvPr/>
          </p:nvSpPr>
          <p:spPr>
            <a:xfrm flipH="1">
              <a:off x="13456866" y="4482529"/>
              <a:ext cx="8922853" cy="261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774700" dir="2700000" sx="98000" sy="98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endParaRPr lang="ru-RU" sz="2100">
                <a:solidFill>
                  <a:schemeClr val="bg2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7" name="Текст 15">
              <a:extLst>
                <a:ext uri="{FF2B5EF4-FFF2-40B4-BE49-F238E27FC236}">
                  <a16:creationId xmlns="" xmlns:a16="http://schemas.microsoft.com/office/drawing/2014/main" id="{658AC7B3-0522-7C43-9578-8C46D0CB3310}"/>
                </a:ext>
              </a:extLst>
            </p:cNvPr>
            <p:cNvSpPr txBox="1">
              <a:spLocks/>
            </p:cNvSpPr>
            <p:nvPr/>
          </p:nvSpPr>
          <p:spPr>
            <a:xfrm>
              <a:off x="14320963" y="4799365"/>
              <a:ext cx="6387027" cy="1666301"/>
            </a:xfrm>
            <a:prstGeom prst="rect">
              <a:avLst/>
            </a:prstGeom>
          </p:spPr>
          <p:txBody>
            <a:bodyPr/>
            <a:lstStyle>
              <a:lvl1pPr marL="914446" indent="-914446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800" dirty="0" smtClean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Helyi adókból származó bevételek</a:t>
              </a:r>
              <a:endParaRPr lang="en-US" sz="280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hu-HU" sz="2200" dirty="0" smtClean="0">
                  <a:solidFill>
                    <a:schemeClr val="bg1"/>
                  </a:solidFill>
                  <a:latin typeface="Roboto Light" charset="0"/>
                  <a:ea typeface="Roboto Light" charset="0"/>
                  <a:cs typeface="Roboto Light" charset="0"/>
                </a:rPr>
                <a:t>A becslések szerint 362 millió forinttal csökkennek 2020-hoz képest.</a:t>
              </a:r>
              <a:endParaRPr lang="ru-RU" sz="220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09EF78E-E011-BA41-8C3D-6790C58EEE1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447"/>
            <a:ext cx="24385588" cy="13716695"/>
          </a:xfrm>
          <a:custGeom>
            <a:avLst/>
            <a:gdLst>
              <a:gd name="connsiteX0" fmla="*/ 0 w 6078092"/>
              <a:gd name="connsiteY0" fmla="*/ 0 h 5382630"/>
              <a:gd name="connsiteX1" fmla="*/ 6078092 w 6078092"/>
              <a:gd name="connsiteY1" fmla="*/ 0 h 5382630"/>
              <a:gd name="connsiteX2" fmla="*/ 6078092 w 6078092"/>
              <a:gd name="connsiteY2" fmla="*/ 5382630 h 5382630"/>
              <a:gd name="connsiteX3" fmla="*/ 0 w 6078092"/>
              <a:gd name="connsiteY3" fmla="*/ 5382630 h 53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92" h="5382630">
                <a:moveTo>
                  <a:pt x="0" y="0"/>
                </a:moveTo>
                <a:lnTo>
                  <a:pt x="6078092" y="0"/>
                </a:lnTo>
                <a:lnTo>
                  <a:pt x="6078092" y="5382630"/>
                </a:lnTo>
                <a:lnTo>
                  <a:pt x="0" y="5382630"/>
                </a:lnTo>
                <a:close/>
              </a:path>
            </a:pathLst>
          </a:custGeom>
        </p:spPr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55FB88-9CAC-484D-9003-F51D594726FF}"/>
              </a:ext>
            </a:extLst>
          </p:cNvPr>
          <p:cNvSpPr/>
          <p:nvPr/>
        </p:nvSpPr>
        <p:spPr>
          <a:xfrm>
            <a:off x="0" y="447"/>
            <a:ext cx="24385588" cy="13716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2E4DB5C-CFBF-F647-A626-8205C94E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558800" dist="355600" dir="2520000" algn="tl" rotWithShape="0">
                    <a:prstClr val="black">
                      <a:alpha val="40000"/>
                    </a:prstClr>
                  </a:outerShdw>
                </a:effectLst>
              </a:rPr>
              <a:t>AZ ÖNKORMÁNYZAT KIADÁSAI</a:t>
            </a:r>
            <a:endParaRPr lang="ru-RU" sz="9600" dirty="0">
              <a:solidFill>
                <a:schemeClr val="bg1"/>
              </a:solidFill>
              <a:effectLst>
                <a:outerShdw blurRad="558800" dist="355600" dir="25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AC653DD-09D1-7D4C-9FAD-2442B851E4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1817" y="6171666"/>
            <a:ext cx="10807001" cy="4575560"/>
          </a:xfrm>
        </p:spPr>
        <p:txBody>
          <a:bodyPr/>
          <a:lstStyle/>
          <a:p>
            <a:r>
              <a:rPr lang="hu-HU" sz="5400" dirty="0">
                <a:solidFill>
                  <a:schemeClr val="bg2"/>
                </a:solidFill>
              </a:rPr>
              <a:t>Az Önkormányzat tervezett kiadásai között </a:t>
            </a:r>
            <a:r>
              <a:rPr lang="hu-HU" sz="5400" dirty="0" smtClean="0">
                <a:solidFill>
                  <a:schemeClr val="bg2"/>
                </a:solidFill>
              </a:rPr>
              <a:t>megkülönböztetünk </a:t>
            </a:r>
            <a:r>
              <a:rPr lang="hu-HU" sz="5400" b="1" dirty="0">
                <a:solidFill>
                  <a:schemeClr val="bg2"/>
                </a:solidFill>
              </a:rPr>
              <a:t>működési</a:t>
            </a:r>
            <a:r>
              <a:rPr lang="hu-HU" sz="5400" dirty="0">
                <a:solidFill>
                  <a:schemeClr val="bg2"/>
                </a:solidFill>
              </a:rPr>
              <a:t> és </a:t>
            </a:r>
            <a:r>
              <a:rPr lang="hu-HU" sz="5400" b="1" dirty="0">
                <a:solidFill>
                  <a:schemeClr val="bg2"/>
                </a:solidFill>
              </a:rPr>
              <a:t>felhalmozási </a:t>
            </a:r>
            <a:r>
              <a:rPr lang="hu-HU" sz="5400" dirty="0">
                <a:solidFill>
                  <a:schemeClr val="bg2"/>
                </a:solidFill>
              </a:rPr>
              <a:t>kiadásokat.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770" y="450082"/>
            <a:ext cx="2812851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80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Egyéni 3. séma">
      <a:dk1>
        <a:srgbClr val="000000"/>
      </a:dk1>
      <a:lt1>
        <a:srgbClr val="FFFFFF"/>
      </a:lt1>
      <a:dk2>
        <a:srgbClr val="414545"/>
      </a:dk2>
      <a:lt2>
        <a:srgbClr val="FFFFFF"/>
      </a:lt2>
      <a:accent1>
        <a:srgbClr val="008000"/>
      </a:accent1>
      <a:accent2>
        <a:srgbClr val="CED3D9"/>
      </a:accent2>
      <a:accent3>
        <a:srgbClr val="B1B8BC"/>
      </a:accent3>
      <a:accent4>
        <a:srgbClr val="888F95"/>
      </a:accent4>
      <a:accent5>
        <a:srgbClr val="757B7F"/>
      </a:accent5>
      <a:accent6>
        <a:srgbClr val="65696D"/>
      </a:accent6>
      <a:hlink>
        <a:srgbClr val="F49100"/>
      </a:hlink>
      <a:folHlink>
        <a:srgbClr val="85DFD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59333</TotalTime>
  <Words>1592</Words>
  <Application>Microsoft Office PowerPoint</Application>
  <PresentationFormat>Egyéni</PresentationFormat>
  <Paragraphs>205</Paragraphs>
  <Slides>24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Тема Office</vt:lpstr>
      <vt:lpstr>Hőrich Szilvia gazdasági vezető  2021. március 10.</vt:lpstr>
      <vt:lpstr>TISZTELT JÓZSEFVÁROSIAK!</vt:lpstr>
      <vt:lpstr>v</vt:lpstr>
      <vt:lpstr>KETTŐS KIHÍVÁS: JÁRVÁNY ÉS KORMÁNYZATI ELVONÁSOK</vt:lpstr>
      <vt:lpstr>KORMÁNYZATI ELVONÁSOK</vt:lpstr>
      <vt:lpstr>HOGYAN VÉDJÜK MEG JÓZSEFVÁROST? AZ EGYENLEGJAVÍTÓ DÖNTÉSEK ELVEI</vt:lpstr>
      <vt:lpstr>AZ ÖNKORMÁNYZAT BEVÉTELEI</vt:lpstr>
      <vt:lpstr>AZ ÖNKORMÁNYZAT BEVÉTELEI</vt:lpstr>
      <vt:lpstr>AZ ÖNKORMÁNYZAT KIADÁSAI</vt:lpstr>
      <vt:lpstr>AZ ÖNKORMÁNYZAT KIADÁSAI</vt:lpstr>
      <vt:lpstr>AZ ÖNKORMÁNYZAT NAGYBERUHÁZÁSAI, FEJLESZTÉSI PROJEKTJEI</vt:lpstr>
      <vt:lpstr>AZ ÖNKORMÁNYZAT NAGYBERUHÁZÁSAI, FEJLESZTÉSI PROJEKTJEI</vt:lpstr>
      <vt:lpstr>Káptalanfüredi gyermeküdülő</vt:lpstr>
      <vt:lpstr>ÖNKORMÁNYZATI INTÉZMÉNYEK</vt:lpstr>
      <vt:lpstr>ÖNKORMÁNYZATI INTÉZMÉNYEK</vt:lpstr>
      <vt:lpstr>ÖNKORMÁNYZATI INTÉZMÉNYEK KIADÁSAI</vt:lpstr>
      <vt:lpstr>INTÉZMÉNYI BERUHÁZÁSOK</vt:lpstr>
      <vt:lpstr>AZ ÖNKORMÁNYZAT GAZDASÁGI TÁRSASÁGAI</vt:lpstr>
      <vt:lpstr>PowerPoint bemutató</vt:lpstr>
      <vt:lpstr>JGK Zrt.</vt:lpstr>
      <vt:lpstr>VÁROSÜZEMELTETÉSI FELADATOK – FELHALMOZÁSI KIADÁSOK</vt:lpstr>
      <vt:lpstr>JKN Zrt.</vt:lpstr>
      <vt:lpstr>Rév8 Zrt.</vt:lpstr>
      <vt:lpstr>Hőrich Szilvia gazdasági vezető  2021. március 10.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Hőrich Szilvia</cp:lastModifiedBy>
  <cp:revision>2499</cp:revision>
  <dcterms:created xsi:type="dcterms:W3CDTF">2015-06-18T17:56:23Z</dcterms:created>
  <dcterms:modified xsi:type="dcterms:W3CDTF">2021-03-10T11:42:17Z</dcterms:modified>
</cp:coreProperties>
</file>