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0" r:id="rId4"/>
    <p:sldId id="261" r:id="rId5"/>
    <p:sldId id="271" r:id="rId6"/>
    <p:sldId id="275" r:id="rId7"/>
    <p:sldId id="276" r:id="rId8"/>
    <p:sldId id="262" r:id="rId9"/>
    <p:sldId id="270" r:id="rId10"/>
    <p:sldId id="263" r:id="rId11"/>
    <p:sldId id="264" r:id="rId12"/>
    <p:sldId id="265" r:id="rId13"/>
    <p:sldId id="266" r:id="rId14"/>
    <p:sldId id="267" r:id="rId15"/>
    <p:sldId id="274" r:id="rId16"/>
    <p:sldId id="277" r:id="rId17"/>
    <p:sldId id="273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1032" autoAdjust="0"/>
  </p:normalViewPr>
  <p:slideViewPr>
    <p:cSldViewPr snapToGrid="0">
      <p:cViewPr varScale="1">
        <p:scale>
          <a:sx n="60" d="100"/>
          <a:sy n="60" d="100"/>
        </p:scale>
        <p:origin x="120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545ED-3D36-40C9-B05D-64BE7CD032FD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16804-C0CF-4485-8C63-AC51D1D124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1436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Bevételek</a:t>
            </a:r>
            <a:r>
              <a:rPr lang="hu-HU" dirty="0"/>
              <a:t>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Kiadások</a:t>
            </a:r>
            <a:r>
              <a:rPr lang="hu-HU" dirty="0"/>
              <a:t> </a:t>
            </a: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Lakásbérleti, használati díjbevételek nettó</a:t>
            </a:r>
            <a:r>
              <a:rPr lang="hu-HU" dirty="0"/>
              <a:t>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530 000 000</a:t>
            </a:r>
            <a:r>
              <a:rPr lang="hu-HU" dirty="0"/>
              <a:t> </a:t>
            </a: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Lakbéremelésből származó plusz bevétel</a:t>
            </a:r>
            <a:r>
              <a:rPr lang="hu-HU" dirty="0"/>
              <a:t>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120 000 000</a:t>
            </a:r>
            <a:r>
              <a:rPr lang="hu-HU" dirty="0"/>
              <a:t> </a:t>
            </a: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Kiadások (üzemeltetés-karbantartás)</a:t>
            </a:r>
            <a:r>
              <a:rPr lang="hu-HU" dirty="0"/>
              <a:t>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707 679 560</a:t>
            </a:r>
            <a:r>
              <a:rPr lang="hu-HU" dirty="0"/>
              <a:t> </a:t>
            </a: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Kiadások (közös költség)</a:t>
            </a:r>
            <a:r>
              <a:rPr lang="hu-HU" dirty="0"/>
              <a:t>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     300 312 223 </a:t>
            </a: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Kiadások (személyi és dologi) lakásgazdálkodás</a:t>
            </a:r>
            <a:r>
              <a:rPr lang="hu-HU" dirty="0"/>
              <a:t>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     392 928 955 </a:t>
            </a: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Kiadások (személyi és dologi) műszak</a:t>
            </a:r>
            <a:r>
              <a:rPr lang="hu-HU" dirty="0"/>
              <a:t>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     453 517 542</a:t>
            </a: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Összesen</a:t>
            </a:r>
            <a:r>
              <a:rPr lang="hu-HU" dirty="0"/>
              <a:t>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1 854 438 281</a:t>
            </a:r>
            <a:r>
              <a:rPr lang="hu-HU" dirty="0"/>
              <a:t>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616804-C0CF-4485-8C63-AC51D1D124E7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2839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55A10-99BF-8FA5-D097-327223F6D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>
            <a:extLst>
              <a:ext uri="{FF2B5EF4-FFF2-40B4-BE49-F238E27FC236}">
                <a16:creationId xmlns:a16="http://schemas.microsoft.com/office/drawing/2014/main" id="{10F0AFDE-FB81-FC82-FA55-293979806B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>
            <a:extLst>
              <a:ext uri="{FF2B5EF4-FFF2-40B4-BE49-F238E27FC236}">
                <a16:creationId xmlns:a16="http://schemas.microsoft.com/office/drawing/2014/main" id="{F45414D2-14C8-88F1-F084-2149F2F236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A6E00CE-0075-1ACB-F77F-F76115CFE4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616804-C0CF-4485-8C63-AC51D1D124E7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8684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7BC4E-09DD-4CAD-F55D-A3F8061B8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>
            <a:extLst>
              <a:ext uri="{FF2B5EF4-FFF2-40B4-BE49-F238E27FC236}">
                <a16:creationId xmlns:a16="http://schemas.microsoft.com/office/drawing/2014/main" id="{F84DCEC9-197D-CD5F-1248-E94AE5439F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>
            <a:extLst>
              <a:ext uri="{FF2B5EF4-FFF2-40B4-BE49-F238E27FC236}">
                <a16:creationId xmlns:a16="http://schemas.microsoft.com/office/drawing/2014/main" id="{4CC52D2E-CA6D-EF0E-B763-8088DD923E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330B063-56CB-D5A3-55B1-1E1D045662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616804-C0CF-4485-8C63-AC51D1D124E7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419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85806F-2E20-8D30-06B8-52085177C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8A645AF-C523-6F52-23F7-C3DF2198E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3B9497F-F68C-6C28-DAFE-ED351E071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D007EB-D3DB-83C5-282B-A95E8516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E6C61D4-25E9-F9AA-9F0F-2220633E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8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CB22731-E442-FA6E-0601-5FFE8A59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CF8A902-A330-468A-B96D-63B1F3F24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3875E86-4918-EB45-9969-1BD79694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F870D92-5017-C7E9-62E0-8FD7F6F49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6720E72-A53C-4D60-9471-BDC5CE66D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566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F2409C4E-C47F-15A8-5AC4-4C9CA7BBF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6FC89A3-BF2E-C5B2-218D-9B768590E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D3EB17F-1FCE-5034-AD7B-AEE3E0E3C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1B34067-FA74-0093-F4E1-DD863DC5B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B503FD-24C8-A481-B954-F6F98D67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92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AC3273-9692-CE3B-8A61-FDDAE2C8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316365-999A-28CA-F168-A6C9059F7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0AF7ECC-7745-3A84-2B06-FCB63D62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2B315D9-DF5C-A9BE-8992-454E38AC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B23256D-4B65-EE49-8223-C3AC48B4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403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34B105-0C5C-DF09-3643-3D604DEEE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97C2861-25C5-F15B-4486-9B7084588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2C01416-0D96-74C2-946A-17A08AF26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C53E921-1CCF-A2E7-4018-288D9CC0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78EB07C-9A28-0939-C7CE-AF412236B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349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3F0CF8-BE16-1D9B-2F63-28F56C5EE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983316-DC32-47B6-FAE3-00CEAF6B5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71F4BB0-C5D2-8C80-508C-7E7E41AE2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B5F83AE-6730-8B2C-7000-EE28207E9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D50D58B-A540-2669-94FA-14C8345D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1E9E61B-D528-7C70-C04B-9A88BC09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75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A7CA17C-EC01-53F8-46CA-7DE0CF70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7FB9075-88E3-741F-CFA4-0AF8F8EEE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28A925C-C81E-3532-43AD-690410E38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14DE4B2-D3B0-232C-C988-968539D5C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D064BF8-A0F4-C642-FBF9-861D4FD47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5B04092D-77EC-9514-9AF1-6C8672BF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B8280F37-6E9C-186A-0FDE-83E412C97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005B5193-E64D-70A2-147C-BBBE8838C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185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8309BF-74B3-0461-7B64-882A9B433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45265A13-E04E-4D85-BAFE-640572DA6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EC7ADE22-459B-0039-1A5E-C5AC98CB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661CE861-D8DC-449F-46FE-3695B60B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544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00770E2-E012-6DEA-B8F8-F96AE6FF4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C0FE1A5-76B9-494D-7A92-796320940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9C48108-82C8-2913-E740-4C5AB4BA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124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A11B47A-ABA8-2F78-1143-1456C6194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7043F3-C29C-008A-38FA-D9FCB1730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D73F329-0875-5089-C55E-A2913DEB5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ED23D4F-9A8A-85C4-913A-220C59694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9A7720D-8EC0-ABAA-0827-5E2A60A13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0BCFCEC-CAAE-3C35-2361-A2932B1E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78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D5EB14-533A-9C62-5B17-1ADCF3A55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57A7C95-DE8D-846C-FFF5-95D102B21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34A4E1-1AF2-0EAC-F779-AADB0BEEE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7316E35-3244-D979-ABD8-DB19824CF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9B8C37A-5BC7-FA7E-9538-0D6268EF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E18C28B-7089-A40D-5E08-A132514B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0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180280D-5111-0052-0E4F-0464D71E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7ACDB75-B901-3BA8-63A9-474BC2275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81AF9F7-8F6F-CE72-68FA-6DA2F8DE3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68D564-A654-476F-A64A-659DF7698A94}" type="datetimeFigureOut">
              <a:rPr lang="hu-HU" smtClean="0"/>
              <a:t>2025. 01. 17.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DF3A298-38C8-AAA2-C6FD-81C868C9E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31E110C-C223-30C4-D436-C825A453A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BC66A4-A603-4A7B-86D4-272C398C15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451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F83033-A9BA-3160-4274-DE7700F14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907" y="1041400"/>
            <a:ext cx="8664186" cy="2387600"/>
          </a:xfrm>
        </p:spPr>
        <p:txBody>
          <a:bodyPr>
            <a:normAutofit/>
          </a:bodyPr>
          <a:lstStyle/>
          <a:p>
            <a:r>
              <a:rPr lang="hu-HU" sz="4400" dirty="0"/>
              <a:t>Lakbérrendszer átalakításához kapcsolódó lakossági fórum</a:t>
            </a:r>
            <a:br>
              <a:rPr lang="hu-HU" sz="4400" dirty="0"/>
            </a:br>
            <a:endParaRPr lang="hu-HU" sz="24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46D5A47-360E-C9F9-E107-DBE9960AB7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Kerékgyártó Anna</a:t>
            </a:r>
          </a:p>
          <a:p>
            <a:r>
              <a:rPr lang="hu-HU" dirty="0"/>
              <a:t>Lakáspolitikai és </a:t>
            </a:r>
            <a:r>
              <a:rPr lang="hu-HU"/>
              <a:t>Vagyongazdálkodási Ügyosztály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8033546-A563-A37E-83E2-8D6E256C4B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669" y="5742432"/>
            <a:ext cx="1517131" cy="111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16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6C5170-8CFD-1B00-B1FB-52B9F46A4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2025 1. lépés: csökkentő tényezők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43091BE8-A027-2F41-DB48-B223256124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2443" y="1388756"/>
            <a:ext cx="7705379" cy="563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66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74DFB-7EE8-CE8C-D69C-ED5A266C96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03D35A-C14B-0882-F9C8-9262DA2AA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2025 2. lépés: zónák kialakítása</a:t>
            </a:r>
          </a:p>
        </p:txBody>
      </p:sp>
      <p:pic>
        <p:nvPicPr>
          <p:cNvPr id="6" name="Kép 5" descr="A képen szöveg, diagram, térkép, Tervrajz látható&#10;&#10;Automatikusan generált leírás">
            <a:extLst>
              <a:ext uri="{FF2B5EF4-FFF2-40B4-BE49-F238E27FC236}">
                <a16:creationId xmlns:a16="http://schemas.microsoft.com/office/drawing/2014/main" id="{7C634838-DF7D-0A78-B303-3522C001F9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443" y="1317422"/>
            <a:ext cx="6454257" cy="4840693"/>
          </a:xfrm>
          <a:prstGeom prst="rect">
            <a:avLst/>
          </a:prstGeom>
        </p:spPr>
      </p:pic>
      <p:pic>
        <p:nvPicPr>
          <p:cNvPr id="13" name="Tartalom helye 12">
            <a:extLst>
              <a:ext uri="{FF2B5EF4-FFF2-40B4-BE49-F238E27FC236}">
                <a16:creationId xmlns:a16="http://schemas.microsoft.com/office/drawing/2014/main" id="{5C6A6A48-8B60-A317-7864-D5CD69CB5A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506223" y="2135188"/>
            <a:ext cx="6671639" cy="346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60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1E0873-E999-7A38-A4A4-EFF9DCD4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2025 3. lépés – kismértékű általános emelés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B260DCDB-71FE-B74B-3A31-20BEA7C724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3291" y="1825784"/>
            <a:ext cx="9114318" cy="2663666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91534281-5A58-FCD0-A877-4A5ED4C9C0D4}"/>
              </a:ext>
            </a:extLst>
          </p:cNvPr>
          <p:cNvSpPr txBox="1"/>
          <p:nvPr/>
        </p:nvSpPr>
        <p:spPr>
          <a:xfrm>
            <a:off x="1062818" y="4258617"/>
            <a:ext cx="10420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/>
              <a:t>Átlagos m</a:t>
            </a:r>
            <a:r>
              <a:rPr lang="hu-HU" sz="2400" baseline="30000" dirty="0"/>
              <a:t>2</a:t>
            </a:r>
            <a:r>
              <a:rPr lang="hu-HU" sz="2400" dirty="0"/>
              <a:t>-kénti lakbér: 319 Ft -&gt; 446,5 Ft</a:t>
            </a:r>
          </a:p>
        </p:txBody>
      </p:sp>
    </p:spTree>
    <p:extLst>
      <p:ext uri="{BB962C8B-B14F-4D97-AF65-F5344CB8AC3E}">
        <p14:creationId xmlns:p14="http://schemas.microsoft.com/office/powerpoint/2010/main" val="4292805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FDFD2-A506-71D2-E870-C511E05A0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C1A12C8-4293-20E0-E85D-2E39BBC63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2026: általános emelés és a zónák véglegesítése</a:t>
            </a:r>
          </a:p>
        </p:txBody>
      </p:sp>
      <p:pic>
        <p:nvPicPr>
          <p:cNvPr id="7" name="Kép 6" descr="A képen szöveg, diagram, térkép, Tervrajz látható&#10;&#10;Automatikusan generált leírás">
            <a:extLst>
              <a:ext uri="{FF2B5EF4-FFF2-40B4-BE49-F238E27FC236}">
                <a16:creationId xmlns:a16="http://schemas.microsoft.com/office/drawing/2014/main" id="{568895E4-B2F5-1930-7EBB-443110682E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06" y="1352772"/>
            <a:ext cx="5194194" cy="3895646"/>
          </a:xfrm>
          <a:prstGeom prst="rect">
            <a:avLst/>
          </a:prstGeom>
        </p:spPr>
      </p:pic>
      <p:pic>
        <p:nvPicPr>
          <p:cNvPr id="8" name="Kép 7" descr="A képen diagram, Tervrajz, szöveg, térkép látható&#10;&#10;Automatikusan generált leírás">
            <a:extLst>
              <a:ext uri="{FF2B5EF4-FFF2-40B4-BE49-F238E27FC236}">
                <a16:creationId xmlns:a16="http://schemas.microsoft.com/office/drawing/2014/main" id="{3ED16A53-7F36-3190-1315-8D6610F27A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075" y="1352772"/>
            <a:ext cx="5195083" cy="3895646"/>
          </a:xfrm>
          <a:prstGeom prst="rect">
            <a:avLst/>
          </a:prstGeom>
        </p:spPr>
      </p:pic>
      <p:graphicFrame>
        <p:nvGraphicFramePr>
          <p:cNvPr id="9" name="Táblázat 8">
            <a:extLst>
              <a:ext uri="{FF2B5EF4-FFF2-40B4-BE49-F238E27FC236}">
                <a16:creationId xmlns:a16="http://schemas.microsoft.com/office/drawing/2014/main" id="{05EE18A4-F79D-0EF1-9327-5EE553B16CF5}"/>
              </a:ext>
            </a:extLst>
          </p:cNvPr>
          <p:cNvGraphicFramePr>
            <a:graphicFrameLocks noGrp="1"/>
          </p:cNvGraphicFramePr>
          <p:nvPr/>
        </p:nvGraphicFramePr>
        <p:xfrm>
          <a:off x="2529064" y="5397125"/>
          <a:ext cx="7133872" cy="975625"/>
        </p:xfrm>
        <a:graphic>
          <a:graphicData uri="http://schemas.openxmlformats.org/drawingml/2006/table">
            <a:tbl>
              <a:tblPr firstRow="1" firstCol="1" bandRow="1"/>
              <a:tblGrid>
                <a:gridCol w="2819087">
                  <a:extLst>
                    <a:ext uri="{9D8B030D-6E8A-4147-A177-3AD203B41FA5}">
                      <a16:colId xmlns:a16="http://schemas.microsoft.com/office/drawing/2014/main" val="3132175276"/>
                    </a:ext>
                  </a:extLst>
                </a:gridCol>
                <a:gridCol w="1403643">
                  <a:extLst>
                    <a:ext uri="{9D8B030D-6E8A-4147-A177-3AD203B41FA5}">
                      <a16:colId xmlns:a16="http://schemas.microsoft.com/office/drawing/2014/main" val="431075599"/>
                    </a:ext>
                  </a:extLst>
                </a:gridCol>
                <a:gridCol w="1455571">
                  <a:extLst>
                    <a:ext uri="{9D8B030D-6E8A-4147-A177-3AD203B41FA5}">
                      <a16:colId xmlns:a16="http://schemas.microsoft.com/office/drawing/2014/main" val="1432676810"/>
                    </a:ext>
                  </a:extLst>
                </a:gridCol>
                <a:gridCol w="1455571">
                  <a:extLst>
                    <a:ext uri="{9D8B030D-6E8A-4147-A177-3AD203B41FA5}">
                      <a16:colId xmlns:a16="http://schemas.microsoft.com/office/drawing/2014/main" val="1846807451"/>
                    </a:ext>
                  </a:extLst>
                </a:gridCol>
              </a:tblGrid>
              <a:tr h="195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b="1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b="1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Jelenleg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b="1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Zóna-szorzó 2025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b="1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Zóna-szorzó 2026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981631"/>
                  </a:ext>
                </a:extLst>
              </a:tr>
              <a:tr h="1951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„A” – Városrehabilitációs díjzóna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795461"/>
                  </a:ext>
                </a:extLst>
              </a:tr>
              <a:tr h="1951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„B” – Lakótelepi díjzóna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1,15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1,66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299" marR="113299" marT="56649" marB="5664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933799"/>
                  </a:ext>
                </a:extLst>
              </a:tr>
              <a:tr h="1951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„C” – Általános díjzóna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1,2 – 1,3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1,25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109106"/>
                  </a:ext>
                </a:extLst>
              </a:tr>
              <a:tr h="1951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„D” – Kiemelt díjzóna</a:t>
                      </a:r>
                      <a:endParaRPr lang="hu-HU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1,35 – 1,45</a:t>
                      </a:r>
                      <a:endParaRPr lang="hu-HU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1,4</a:t>
                      </a:r>
                      <a:endParaRPr lang="hu-HU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kern="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1,9</a:t>
                      </a:r>
                      <a:endParaRPr lang="hu-HU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74" marR="84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7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888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1B99A6-0ED0-0968-F60F-0CF3B4060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2027: lakbérindexálás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BFAC46D-2915-C30F-6759-BD8B080A0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Lakbérindexálás javasolt módszere:</a:t>
            </a:r>
          </a:p>
          <a:p>
            <a:pPr lvl="1"/>
            <a:r>
              <a:rPr lang="hu-HU" dirty="0"/>
              <a:t>KSH fogyasztói árindex 3 éves mozgóátlaga</a:t>
            </a:r>
          </a:p>
          <a:p>
            <a:pPr lvl="1"/>
            <a:r>
              <a:rPr lang="hu-HU" dirty="0"/>
              <a:t>12%-</a:t>
            </a:r>
            <a:r>
              <a:rPr lang="hu-HU" dirty="0" err="1"/>
              <a:t>ig</a:t>
            </a:r>
            <a:r>
              <a:rPr lang="hu-HU" dirty="0"/>
              <a:t>: legfeljebb 7%</a:t>
            </a:r>
          </a:p>
          <a:p>
            <a:pPr lvl="1"/>
            <a:r>
              <a:rPr lang="hu-HU" dirty="0"/>
              <a:t>12% felett: 3 éves mozgóátlag-5%</a:t>
            </a:r>
          </a:p>
          <a:p>
            <a:pPr marL="457200" lvl="1" indent="0">
              <a:buNone/>
            </a:pPr>
            <a:endParaRPr lang="hu-HU" dirty="0"/>
          </a:p>
          <a:p>
            <a:pPr marL="457200" lvl="1" indent="0">
              <a:buNone/>
            </a:pPr>
            <a:r>
              <a:rPr lang="hu-HU" dirty="0"/>
              <a:t>Jelenleg ez a lakásügynökség lakbéreire vonatkozó szabályozás, idén már ennek megfelelően indexáltunk. Például:</a:t>
            </a:r>
          </a:p>
          <a:p>
            <a:pPr marL="457200" lvl="1" indent="0">
              <a:buNone/>
            </a:pPr>
            <a:r>
              <a:rPr lang="hu-HU" dirty="0"/>
              <a:t>Márciusi infláció 3 éves mozgóátlaga: 112,4% -&gt; indexálás mértéke: 7,4%</a:t>
            </a:r>
          </a:p>
          <a:p>
            <a:pPr marL="457200" lvl="1" indent="0">
              <a:buNone/>
            </a:pPr>
            <a:r>
              <a:rPr lang="hu-HU" dirty="0"/>
              <a:t>Lakbér változása: 2200 Ft -&gt; 2363 Ft</a:t>
            </a:r>
          </a:p>
          <a:p>
            <a:pPr marL="457200" lvl="1" indent="0">
              <a:buNone/>
            </a:pPr>
            <a:endParaRPr lang="hu-HU" dirty="0"/>
          </a:p>
          <a:p>
            <a:pPr marL="45720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7573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50AC0B-597F-DC9F-DD64-341E4A86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Hogyan érinti ez a bérlőket?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C1329E-EA09-8777-4E72-86377C74E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Előreláthatóan 2025-ben a bérlők több mint felének kevesebb, mint 5.000 forint lesz a lakbérnövekedés. </a:t>
            </a:r>
          </a:p>
          <a:p>
            <a:r>
              <a:rPr lang="hu-HU" dirty="0"/>
              <a:t>172 esetben pedig 2025-ben csökkeni fog a lakbér.</a:t>
            </a:r>
          </a:p>
          <a:p>
            <a:r>
              <a:rPr lang="hu-HU" dirty="0"/>
              <a:t>A bérlők 83%-</a:t>
            </a:r>
            <a:r>
              <a:rPr lang="hu-HU" dirty="0" err="1"/>
              <a:t>ának</a:t>
            </a:r>
            <a:r>
              <a:rPr lang="hu-HU" dirty="0"/>
              <a:t> két év alatt kevesebb mint 20.000 forintot fog nőni a lakbére.</a:t>
            </a:r>
          </a:p>
          <a:p>
            <a:r>
              <a:rPr lang="hu-HU" dirty="0"/>
              <a:t>Az Önkormányzat célja, hogy a következő években is emelje a lakhatási támogatás jövedelem határait.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3976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9935D4-42C3-549D-31A5-73CC2E39D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D3A9C3-D3E8-AAD4-8B14-145708E4D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Mi fog történni?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CA5E248-12FF-6044-344B-DAB92476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új lakbéreket várhatóan 2025 májusától fogjuk bevezetni.</a:t>
            </a:r>
          </a:p>
          <a:p>
            <a:r>
              <a:rPr lang="hu-HU" dirty="0"/>
              <a:t>Az új lakbérről tájékoztatást fogunk küldeni március-április folyamán.</a:t>
            </a:r>
          </a:p>
          <a:p>
            <a:r>
              <a:rPr lang="hu-HU" dirty="0"/>
              <a:t>Lakhatási támogatást bármikor tudnak igényelni.</a:t>
            </a:r>
          </a:p>
          <a:p>
            <a:r>
              <a:rPr lang="hu-HU" dirty="0"/>
              <a:t>Az újabb emelés 2026 májusától fog életbe lépni.</a:t>
            </a:r>
          </a:p>
          <a:p>
            <a:r>
              <a:rPr lang="hu-HU" dirty="0"/>
              <a:t>2027-tól pedig évente fognak emelkedni a lakbérek de csak minden év áprilisától.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07017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4EE0AC-9C44-EFE5-2A1F-091977000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3236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Köszönjük a figyelmet!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1CF935AA-388F-A7B9-E189-EA4C9CC6F2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434" y="3602736"/>
            <a:ext cx="1517131" cy="111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2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D2855-FA05-7FEE-7A49-BB0CE112C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F7599E4-3035-5BF5-68DB-49710F919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2024. február – lakbérrendszer átalakítása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B94FD54-DF7F-F2CE-79BE-1514427BD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hu-HU" sz="2800" dirty="0"/>
              <a:t>Komplex módosítási csomag, nem egyszerűen lakbéremelés</a:t>
            </a:r>
          </a:p>
          <a:p>
            <a:pPr marL="457200" lvl="1" indent="0">
              <a:buNone/>
            </a:pPr>
            <a:endParaRPr lang="hu-HU" sz="2800" dirty="0"/>
          </a:p>
          <a:p>
            <a:pPr marL="457200" lvl="1" indent="0">
              <a:buNone/>
            </a:pPr>
            <a:r>
              <a:rPr lang="hu-HU" sz="2800" dirty="0"/>
              <a:t>Miért szükséges?</a:t>
            </a:r>
          </a:p>
          <a:p>
            <a:pPr lvl="1"/>
            <a:r>
              <a:rPr lang="hu-HU" sz="2800" dirty="0"/>
              <a:t>Lakbérek utoljára 2013-ban módosultak</a:t>
            </a:r>
          </a:p>
          <a:p>
            <a:pPr lvl="1"/>
            <a:r>
              <a:rPr lang="hu-HU" sz="2800" dirty="0"/>
              <a:t>Nem tudunk különbséget tenni a különböző helyzetű bérlők között</a:t>
            </a:r>
          </a:p>
          <a:p>
            <a:pPr lvl="1"/>
            <a:r>
              <a:rPr lang="hu-HU" sz="2800" dirty="0"/>
              <a:t>Jelenlegi rendszer túl bonyolult</a:t>
            </a:r>
          </a:p>
          <a:p>
            <a:pPr lvl="1"/>
            <a:r>
              <a:rPr lang="hu-HU" sz="2800" dirty="0"/>
              <a:t>Nagyon távol vagyunk a tényleges költségektől és a piaci lakbérektől</a:t>
            </a:r>
          </a:p>
        </p:txBody>
      </p:sp>
    </p:spTree>
    <p:extLst>
      <p:ext uri="{BB962C8B-B14F-4D97-AF65-F5344CB8AC3E}">
        <p14:creationId xmlns:p14="http://schemas.microsoft.com/office/powerpoint/2010/main" val="8325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FA03DD0-C62A-73CA-884C-304DF88E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jelenlegi lakbérszabályozás – a rendelet logikája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1F49834-A68D-3D05-DAB7-7AE441046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Szociális, költségelvű és piaci lakbér – 99% költségelvű</a:t>
            </a:r>
          </a:p>
          <a:p>
            <a:r>
              <a:rPr lang="hu-HU" dirty="0"/>
              <a:t>Komfortfokozat alapján meghatározott m</a:t>
            </a:r>
            <a:r>
              <a:rPr lang="hu-HU" baseline="30000" dirty="0"/>
              <a:t>2</a:t>
            </a:r>
            <a:r>
              <a:rPr lang="hu-HU" dirty="0"/>
              <a:t>-kénti lakbér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Lakás használati értékének figyelembe vétele:</a:t>
            </a:r>
          </a:p>
          <a:p>
            <a:pPr lvl="1"/>
            <a:r>
              <a:rPr lang="hu-HU" dirty="0"/>
              <a:t>Lakás elhelyezkedés alapján növelő-csökkentő tényezők: 6 féle elhelyezkedés </a:t>
            </a:r>
            <a:r>
              <a:rPr lang="hu-HU" dirty="0" err="1"/>
              <a:t>alapjáni</a:t>
            </a:r>
            <a:r>
              <a:rPr lang="hu-HU" dirty="0"/>
              <a:t> szorzó, bonyolult, sok kivétel</a:t>
            </a:r>
          </a:p>
          <a:p>
            <a:pPr lvl="1"/>
            <a:r>
              <a:rPr lang="hu-HU" dirty="0"/>
              <a:t>Lakás állapota, adottságai: 11 féle csökkentő tényező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2F6A2932-75E4-AF02-D05E-547C39376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452" y="2917940"/>
            <a:ext cx="6825795" cy="176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7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47CB2-FE0A-5829-3A43-DE84EE13B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4A43DC-6548-2BEE-1323-C818CFA3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jelenlegi lakbérszabályozás – tényleges lakbérek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0015E2F-31E0-6AB4-0A9B-09E306790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átlagos költségelvű lakbér jelenleg 319 Ft/m</a:t>
            </a:r>
            <a:r>
              <a:rPr lang="hu-HU" baseline="30000" dirty="0"/>
              <a:t>2</a:t>
            </a:r>
            <a:r>
              <a:rPr lang="hu-HU" dirty="0"/>
              <a:t>. Az így befolyó lakbérbevétel átlagosan 14 400 Ft lakásonként.</a:t>
            </a:r>
          </a:p>
          <a:p>
            <a:r>
              <a:rPr lang="hu-HU" dirty="0"/>
              <a:t>2024-re tervezett lakbérbevétel: 510 millió forint.</a:t>
            </a:r>
          </a:p>
          <a:p>
            <a:r>
              <a:rPr lang="hu-HU" dirty="0"/>
              <a:t>Átlagos józsefvárosi kínálati lakbérek a magánbérleti piacon: 4500 Ft/m</a:t>
            </a:r>
            <a:r>
              <a:rPr lang="hu-HU" baseline="30000" dirty="0"/>
              <a:t>2</a:t>
            </a:r>
            <a:r>
              <a:rPr lang="hu-HU" dirty="0"/>
              <a:t>. Ez 14-szerese az átlagos önkormányzati bérleti díjnak.</a:t>
            </a:r>
          </a:p>
          <a:p>
            <a:r>
              <a:rPr lang="hu-HU" dirty="0"/>
              <a:t>Ezen felül bérlőink igényelhetnek szociális lakbért vagy lakhatási támogatást, a jogcím nélküli lakáshasználók pedig lakhatási támogatást.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287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7FCB41-A8E1-8826-1DE5-C2E28E7C6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Mennyit költ az Önkormányzat a bérlakásállomány működtetésére? 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594DA13-522A-6B94-5A6B-8F1D55A433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66306" y="1690688"/>
            <a:ext cx="7259387" cy="488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67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78562-70F2-A760-D153-90F7ABED4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DE326F0-0BDB-BA67-00C4-0B46A0771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Mennyit költ az Önkormányzat bérházak felújítására?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2F51DB24-6D05-4408-A562-149309581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0808" y="1690688"/>
            <a:ext cx="7310384" cy="439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03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C152E-D320-6528-1A5E-0316A157F6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F41C60-8A5C-567B-8191-64EDE505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Mennyit költ az Önkormányzat bérlakások felújítására?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346066A-54B7-27EB-43BC-2FEE1AE64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491" y="1550251"/>
            <a:ext cx="8023018" cy="482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65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AE6A15-15F1-E4B9-DC49-8CD5FA552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lakbérrendszer javasolt átalakítása – főbb lépések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89DD40E-864E-F70B-7CB9-C7F3002A6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2024</a:t>
            </a:r>
          </a:p>
          <a:p>
            <a:pPr lvl="1"/>
            <a:r>
              <a:rPr lang="hu-HU" dirty="0"/>
              <a:t>Lakhatási támogatás jövedelem határainak megemelése</a:t>
            </a:r>
          </a:p>
          <a:p>
            <a:r>
              <a:rPr lang="hu-HU" dirty="0"/>
              <a:t>2025</a:t>
            </a:r>
          </a:p>
          <a:p>
            <a:pPr lvl="1"/>
            <a:r>
              <a:rPr lang="hu-HU" dirty="0"/>
              <a:t>Épület- és lakásállapot szerinti csökkentő tényezők újragondolása</a:t>
            </a:r>
          </a:p>
          <a:p>
            <a:pPr lvl="1"/>
            <a:r>
              <a:rPr lang="hu-HU" dirty="0"/>
              <a:t>Elhelyezkedés szerinti szorzók újragondolása</a:t>
            </a:r>
          </a:p>
          <a:p>
            <a:pPr lvl="1"/>
            <a:r>
              <a:rPr lang="hu-HU" dirty="0"/>
              <a:t>Kismértékű általános emelés</a:t>
            </a:r>
          </a:p>
          <a:p>
            <a:r>
              <a:rPr lang="hu-HU" dirty="0"/>
              <a:t>2026</a:t>
            </a:r>
          </a:p>
          <a:p>
            <a:pPr lvl="1"/>
            <a:r>
              <a:rPr lang="hu-HU" dirty="0"/>
              <a:t>33-36%-os általános emelés</a:t>
            </a:r>
          </a:p>
          <a:p>
            <a:pPr lvl="1"/>
            <a:r>
              <a:rPr lang="hu-HU" dirty="0"/>
              <a:t>Szociális támogatások átalános felülvizsgálata</a:t>
            </a:r>
          </a:p>
          <a:p>
            <a:r>
              <a:rPr lang="hu-HU" dirty="0"/>
              <a:t>2027</a:t>
            </a:r>
          </a:p>
          <a:p>
            <a:pPr lvl="1"/>
            <a:r>
              <a:rPr lang="hu-HU" dirty="0"/>
              <a:t>Lakbérindexálás bevezetése</a:t>
            </a:r>
          </a:p>
        </p:txBody>
      </p:sp>
    </p:spTree>
    <p:extLst>
      <p:ext uri="{BB962C8B-B14F-4D97-AF65-F5344CB8AC3E}">
        <p14:creationId xmlns:p14="http://schemas.microsoft.com/office/powerpoint/2010/main" val="316273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A08301-6B78-9115-E022-A0D287708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Lakhatási támogatás jövedelem határainak megemelése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6872F03B-B0CC-98A3-5DAF-CE00ED074B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942428"/>
              </p:ext>
            </p:extLst>
          </p:nvPr>
        </p:nvGraphicFramePr>
        <p:xfrm>
          <a:off x="936740" y="2573003"/>
          <a:ext cx="10417060" cy="3615670"/>
        </p:xfrm>
        <a:graphic>
          <a:graphicData uri="http://schemas.openxmlformats.org/drawingml/2006/table">
            <a:tbl>
              <a:tblPr firstRow="1" firstCol="1" bandRow="1"/>
              <a:tblGrid>
                <a:gridCol w="2101428">
                  <a:extLst>
                    <a:ext uri="{9D8B030D-6E8A-4147-A177-3AD203B41FA5}">
                      <a16:colId xmlns:a16="http://schemas.microsoft.com/office/drawing/2014/main" val="3309616216"/>
                    </a:ext>
                  </a:extLst>
                </a:gridCol>
                <a:gridCol w="791445">
                  <a:extLst>
                    <a:ext uri="{9D8B030D-6E8A-4147-A177-3AD203B41FA5}">
                      <a16:colId xmlns:a16="http://schemas.microsoft.com/office/drawing/2014/main" val="3132518805"/>
                    </a:ext>
                  </a:extLst>
                </a:gridCol>
                <a:gridCol w="826951">
                  <a:extLst>
                    <a:ext uri="{9D8B030D-6E8A-4147-A177-3AD203B41FA5}">
                      <a16:colId xmlns:a16="http://schemas.microsoft.com/office/drawing/2014/main" val="783967933"/>
                    </a:ext>
                  </a:extLst>
                </a:gridCol>
                <a:gridCol w="816262">
                  <a:extLst>
                    <a:ext uri="{9D8B030D-6E8A-4147-A177-3AD203B41FA5}">
                      <a16:colId xmlns:a16="http://schemas.microsoft.com/office/drawing/2014/main" val="2835867584"/>
                    </a:ext>
                  </a:extLst>
                </a:gridCol>
                <a:gridCol w="826951">
                  <a:extLst>
                    <a:ext uri="{9D8B030D-6E8A-4147-A177-3AD203B41FA5}">
                      <a16:colId xmlns:a16="http://schemas.microsoft.com/office/drawing/2014/main" val="1080728782"/>
                    </a:ext>
                  </a:extLst>
                </a:gridCol>
                <a:gridCol w="816262">
                  <a:extLst>
                    <a:ext uri="{9D8B030D-6E8A-4147-A177-3AD203B41FA5}">
                      <a16:colId xmlns:a16="http://schemas.microsoft.com/office/drawing/2014/main" val="3699149219"/>
                    </a:ext>
                  </a:extLst>
                </a:gridCol>
                <a:gridCol w="808488">
                  <a:extLst>
                    <a:ext uri="{9D8B030D-6E8A-4147-A177-3AD203B41FA5}">
                      <a16:colId xmlns:a16="http://schemas.microsoft.com/office/drawing/2014/main" val="243970355"/>
                    </a:ext>
                  </a:extLst>
                </a:gridCol>
                <a:gridCol w="816262">
                  <a:extLst>
                    <a:ext uri="{9D8B030D-6E8A-4147-A177-3AD203B41FA5}">
                      <a16:colId xmlns:a16="http://schemas.microsoft.com/office/drawing/2014/main" val="2920615519"/>
                    </a:ext>
                  </a:extLst>
                </a:gridCol>
                <a:gridCol w="976600">
                  <a:extLst>
                    <a:ext uri="{9D8B030D-6E8A-4147-A177-3AD203B41FA5}">
                      <a16:colId xmlns:a16="http://schemas.microsoft.com/office/drawing/2014/main" val="2936754586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2175053376"/>
                    </a:ext>
                  </a:extLst>
                </a:gridCol>
                <a:gridCol w="826951">
                  <a:extLst>
                    <a:ext uri="{9D8B030D-6E8A-4147-A177-3AD203B41FA5}">
                      <a16:colId xmlns:a16="http://schemas.microsoft.com/office/drawing/2014/main" val="2902238605"/>
                    </a:ext>
                  </a:extLst>
                </a:gridCol>
              </a:tblGrid>
              <a:tr h="490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Háztartásösszetétel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 felnőtt</a:t>
                      </a:r>
                      <a:endParaRPr lang="hu-HU" sz="1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 felnőtt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 felnőtt, 1 gyerek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 felnőtt, 2 gyerek / 2 felnőtt, 1 gyerek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 felnőtt, 2 gyerek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525207"/>
                  </a:ext>
                </a:extLst>
              </a:tr>
              <a:tr h="2915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Fogyasztási egység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1,7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1,9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2,4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2,9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540845"/>
                  </a:ext>
                </a:extLst>
              </a:tr>
              <a:tr h="2915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Elismert lakásnagyság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35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47,6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51,2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60,2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69,2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931" marR="139931" marT="69965" marB="69965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68612"/>
                  </a:ext>
                </a:extLst>
              </a:tr>
              <a:tr h="490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 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Jelenleg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Javasolt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Jelenleg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Javasolt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Jelenleg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Javasolt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Jelenleg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Javasolt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Jelenleg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Javasolt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681687"/>
                  </a:ext>
                </a:extLst>
              </a:tr>
              <a:tr h="2915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Elismert lakásköltség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1150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1400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1150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1400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1150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1400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1150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1400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1150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1400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001084"/>
                  </a:ext>
                </a:extLst>
              </a:tr>
              <a:tr h="490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Lakhatási támogatás elismert lakásköltsége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40 250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49 000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54 740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66 640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58 880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71 680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69 230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84 280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79 580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96 880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465994"/>
                  </a:ext>
                </a:extLst>
              </a:tr>
              <a:tr h="490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Lakhatási támogatás jövedelem határa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146 503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173 959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210 453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250 076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228 508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271 536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273 452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324 933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318 231</a:t>
                      </a:r>
                      <a:endParaRPr lang="hu-HU" sz="1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Aptos" panose="020B0004020202020204" pitchFamily="34" charset="0"/>
                        </a:rPr>
                        <a:t>378 107</a:t>
                      </a:r>
                      <a:endParaRPr lang="hu-HU" sz="1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22" marR="6802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519573"/>
                  </a:ext>
                </a:extLst>
              </a:tr>
            </a:tbl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4E539FDB-D755-080F-212C-8DB18C8BF336}"/>
              </a:ext>
            </a:extLst>
          </p:cNvPr>
          <p:cNvSpPr txBox="1"/>
          <p:nvPr/>
        </p:nvSpPr>
        <p:spPr>
          <a:xfrm>
            <a:off x="936738" y="1505770"/>
            <a:ext cx="104170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dirty="0"/>
              <a:t>A lakhatási támogatás új jövedelem-határai néhány jellegzetes háztartástípus esetén:</a:t>
            </a:r>
          </a:p>
        </p:txBody>
      </p:sp>
    </p:spTree>
    <p:extLst>
      <p:ext uri="{BB962C8B-B14F-4D97-AF65-F5344CB8AC3E}">
        <p14:creationId xmlns:p14="http://schemas.microsoft.com/office/powerpoint/2010/main" val="3922171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698</Words>
  <Application>Microsoft Office PowerPoint</Application>
  <PresentationFormat>Szélesvásznú</PresentationFormat>
  <Paragraphs>160</Paragraphs>
  <Slides>17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Office-téma</vt:lpstr>
      <vt:lpstr>Lakbérrendszer átalakításához kapcsolódó lakossági fórum </vt:lpstr>
      <vt:lpstr>2024. február – lakbérrendszer átalakítása</vt:lpstr>
      <vt:lpstr>A jelenlegi lakbérszabályozás – a rendelet logikája</vt:lpstr>
      <vt:lpstr>A jelenlegi lakbérszabályozás – tényleges lakbérek</vt:lpstr>
      <vt:lpstr>Mennyit költ az Önkormányzat a bérlakásállomány működtetésére? </vt:lpstr>
      <vt:lpstr>Mennyit költ az Önkormányzat bérházak felújítására?</vt:lpstr>
      <vt:lpstr>Mennyit költ az Önkormányzat bérlakások felújítására?</vt:lpstr>
      <vt:lpstr>A lakbérrendszer javasolt átalakítása – főbb lépések</vt:lpstr>
      <vt:lpstr>Lakhatási támogatás jövedelem határainak megemelése</vt:lpstr>
      <vt:lpstr>2025 1. lépés: csökkentő tényezők</vt:lpstr>
      <vt:lpstr>2025 2. lépés: zónák kialakítása</vt:lpstr>
      <vt:lpstr>2025 3. lépés – kismértékű általános emelés</vt:lpstr>
      <vt:lpstr>2026: általános emelés és a zónák véglegesítése</vt:lpstr>
      <vt:lpstr>2027: lakbérindexálás</vt:lpstr>
      <vt:lpstr>Hogyan érinti ez a bérlőket?</vt:lpstr>
      <vt:lpstr>Mi fog történni?</vt:lpstr>
      <vt:lpstr>Köszönjük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Kerékgyártó Anna Írisz</dc:creator>
  <cp:lastModifiedBy>Kerékgyártó Anna Írisz</cp:lastModifiedBy>
  <cp:revision>16</cp:revision>
  <dcterms:created xsi:type="dcterms:W3CDTF">2024-11-25T16:27:34Z</dcterms:created>
  <dcterms:modified xsi:type="dcterms:W3CDTF">2025-01-17T08:17:26Z</dcterms:modified>
</cp:coreProperties>
</file>